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660"/>
  </p:normalViewPr>
  <p:slideViewPr>
    <p:cSldViewPr snapToGrid="0">
      <p:cViewPr varScale="1">
        <p:scale>
          <a:sx n="68" d="100"/>
          <a:sy n="68" d="100"/>
        </p:scale>
        <p:origin x="99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EF3E-2CCF-48CF-AB09-929C9D63C3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722D57-E0A8-4772-9445-21D1E8366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0BF94-57B2-4724-AABD-7A6D97AAF5C6}"/>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5" name="Footer Placeholder 4">
            <a:extLst>
              <a:ext uri="{FF2B5EF4-FFF2-40B4-BE49-F238E27FC236}">
                <a16:creationId xmlns:a16="http://schemas.microsoft.com/office/drawing/2014/main" id="{CA616A10-1902-4050-94F9-4A151D3C4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1FDA9-B36E-414C-A23F-F2261ED15866}"/>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407645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E77D-9554-4BCA-BEBE-F5CC9B4E7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A74DA9-429A-40DC-A076-8C285E226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D9D63-C25A-4561-A90F-57C296549F9A}"/>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5" name="Footer Placeholder 4">
            <a:extLst>
              <a:ext uri="{FF2B5EF4-FFF2-40B4-BE49-F238E27FC236}">
                <a16:creationId xmlns:a16="http://schemas.microsoft.com/office/drawing/2014/main" id="{493994AF-890D-4B89-BEA9-598BB83A4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90509-9234-42C4-9AAF-F1920C653338}"/>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79923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4114D-2BC6-497C-B672-35FBDC7592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71B333-2C91-4C85-A136-2AEF42249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E1559-816C-41F4-95A5-E2A6A18888F0}"/>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5" name="Footer Placeholder 4">
            <a:extLst>
              <a:ext uri="{FF2B5EF4-FFF2-40B4-BE49-F238E27FC236}">
                <a16:creationId xmlns:a16="http://schemas.microsoft.com/office/drawing/2014/main" id="{E3046DFF-FE91-4C3F-AD20-D5F7B546A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408C6-213E-484A-A6E5-788AB38D2746}"/>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365886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664E-888D-4924-9A6F-32462201E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DC82B-4165-428A-AF75-4C34DC501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9CD3CD-1879-400D-913B-545D0240DB79}"/>
              </a:ext>
            </a:extLst>
          </p:cNvPr>
          <p:cNvSpPr>
            <a:spLocks noGrp="1"/>
          </p:cNvSpPr>
          <p:nvPr>
            <p:ph type="dt" sz="half" idx="10"/>
          </p:nvPr>
        </p:nvSpPr>
        <p:spPr/>
        <p:txBody>
          <a:bodyPr/>
          <a:lstStyle/>
          <a:p>
            <a:fld id="{53FD9C35-96FB-4F8E-8154-E5134423C051}" type="datetimeFigureOut">
              <a:rPr lang="en-US" smtClean="0"/>
              <a:pPr/>
              <a:t>01/14/2020</a:t>
            </a:fld>
            <a:endParaRPr lang="en-US"/>
          </a:p>
        </p:txBody>
      </p:sp>
      <p:sp>
        <p:nvSpPr>
          <p:cNvPr id="5" name="Footer Placeholder 4">
            <a:extLst>
              <a:ext uri="{FF2B5EF4-FFF2-40B4-BE49-F238E27FC236}">
                <a16:creationId xmlns:a16="http://schemas.microsoft.com/office/drawing/2014/main" id="{1B6DE068-CADD-4F2B-A0BB-6F2ECDE68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69F0-B230-4C44-B76B-209C8326AB11}"/>
              </a:ext>
            </a:extLst>
          </p:cNvPr>
          <p:cNvSpPr>
            <a:spLocks noGrp="1"/>
          </p:cNvSpPr>
          <p:nvPr>
            <p:ph type="sldNum" sz="quarter" idx="12"/>
          </p:nvPr>
        </p:nvSpPr>
        <p:spPr/>
        <p:txBody>
          <a:bodyPr/>
          <a:lstStyle/>
          <a:p>
            <a:fld id="{11D1D526-82AF-4E45-85A6-38104D48800F}" type="slidenum">
              <a:rPr lang="en-US" smtClean="0"/>
              <a:pPr/>
              <a:t>‹#›</a:t>
            </a:fld>
            <a:endParaRPr lang="en-US"/>
          </a:p>
        </p:txBody>
      </p:sp>
    </p:spTree>
    <p:extLst>
      <p:ext uri="{BB962C8B-B14F-4D97-AF65-F5344CB8AC3E}">
        <p14:creationId xmlns:p14="http://schemas.microsoft.com/office/powerpoint/2010/main" val="14731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620D-9E80-4B63-84DF-E3614010A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75383-1C1E-414B-B89D-B23BDABC4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399D9-39AD-42EE-9594-F0262CB6EEE6}"/>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5" name="Footer Placeholder 4">
            <a:extLst>
              <a:ext uri="{FF2B5EF4-FFF2-40B4-BE49-F238E27FC236}">
                <a16:creationId xmlns:a16="http://schemas.microsoft.com/office/drawing/2014/main" id="{0225AFC4-B9E9-4196-9CEB-44708647E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3694-49DF-4B97-B31B-12DEAEC30501}"/>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325683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1DAB-F90C-4AC8-9B3F-7839B0838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50FC38-57FF-4E25-9A69-E87AB8ED33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00072-2FCC-4EB6-931F-7567A6206D2B}"/>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5" name="Footer Placeholder 4">
            <a:extLst>
              <a:ext uri="{FF2B5EF4-FFF2-40B4-BE49-F238E27FC236}">
                <a16:creationId xmlns:a16="http://schemas.microsoft.com/office/drawing/2014/main" id="{3E1DD009-363B-46A9-9172-4FD2EFC4D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8BB2C-3CDB-4717-8002-B4C4605140C0}"/>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229427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E6F7-64B6-44C9-9C68-2FED4239B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E37C2-0974-45B0-AE01-6A0AED769C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ED3B6-2F98-4C5B-B846-65BD8C821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BFA50-754E-4911-8BBC-13C3C3BA2A4F}"/>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6" name="Footer Placeholder 5">
            <a:extLst>
              <a:ext uri="{FF2B5EF4-FFF2-40B4-BE49-F238E27FC236}">
                <a16:creationId xmlns:a16="http://schemas.microsoft.com/office/drawing/2014/main" id="{0EAC5318-8E53-490F-98D7-4A22254CF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47399-3FC2-4823-9FA7-7FB16598DD17}"/>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120934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23BC-E49C-4BEB-A413-DC416FE20E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39577-0EDE-4A9D-838A-2B9133AB1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43347-B1E8-440F-97F0-ECEADD9AD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68C025-A1E4-4A9E-8E34-AF34AD87B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C4827-AE45-4EE8-B2D7-8FAB6E6FE3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79428-665F-45E1-9BBF-80B9074988E2}"/>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8" name="Footer Placeholder 7">
            <a:extLst>
              <a:ext uri="{FF2B5EF4-FFF2-40B4-BE49-F238E27FC236}">
                <a16:creationId xmlns:a16="http://schemas.microsoft.com/office/drawing/2014/main" id="{4CAA03EF-2A0E-4182-8199-C234B2D266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714AA-BCA0-4B63-953F-39CA3DDA2227}"/>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38082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B5F-C6E3-4C71-B63F-E24B8EAC6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FFA7A-2E71-4795-82E3-018766D62A66}"/>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4" name="Footer Placeholder 3">
            <a:extLst>
              <a:ext uri="{FF2B5EF4-FFF2-40B4-BE49-F238E27FC236}">
                <a16:creationId xmlns:a16="http://schemas.microsoft.com/office/drawing/2014/main" id="{651EF651-5F1D-4D21-906B-A6882E42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FE55D-038A-4D09-B1F8-3FD79D4B0769}"/>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261370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42F5F7-6E61-4642-A702-D51B985DFFAB}"/>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3" name="Footer Placeholder 2">
            <a:extLst>
              <a:ext uri="{FF2B5EF4-FFF2-40B4-BE49-F238E27FC236}">
                <a16:creationId xmlns:a16="http://schemas.microsoft.com/office/drawing/2014/main" id="{2716CE05-A2BE-4D82-AFE1-D115A227A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7A1B9-6295-4184-B301-73B8FF30552C}"/>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73092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F093-50B7-4104-9D89-385E09F83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F77894-C12E-4919-B099-1AF93403B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3D0A31-1EFF-4ED8-A8B7-DED6472B0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DCB4B-C9BC-478D-9CE0-47E3D3C5D338}"/>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6" name="Footer Placeholder 5">
            <a:extLst>
              <a:ext uri="{FF2B5EF4-FFF2-40B4-BE49-F238E27FC236}">
                <a16:creationId xmlns:a16="http://schemas.microsoft.com/office/drawing/2014/main" id="{932F0B35-7A03-4BFD-B9AA-642728F2D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8F2C2-E5C2-4B6D-BEBA-ECB4AF7E5379}"/>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383642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9849-7455-40BF-8DFF-18375BD83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8AF04B-BBEF-4022-84CB-36239EF96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E8D2B8-7F68-499C-B138-759FB568D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F7F04-0281-4C8E-AAAA-0C9E3B674804}"/>
              </a:ext>
            </a:extLst>
          </p:cNvPr>
          <p:cNvSpPr>
            <a:spLocks noGrp="1"/>
          </p:cNvSpPr>
          <p:nvPr>
            <p:ph type="dt" sz="half" idx="10"/>
          </p:nvPr>
        </p:nvSpPr>
        <p:spPr/>
        <p:txBody>
          <a:bodyPr/>
          <a:lstStyle/>
          <a:p>
            <a:fld id="{1481A966-9EEE-45F3-B419-3269F8F284EA}" type="datetimeFigureOut">
              <a:rPr lang="en-US" smtClean="0"/>
              <a:pPr/>
              <a:t>01/14/2020</a:t>
            </a:fld>
            <a:endParaRPr lang="en-US"/>
          </a:p>
        </p:txBody>
      </p:sp>
      <p:sp>
        <p:nvSpPr>
          <p:cNvPr id="6" name="Footer Placeholder 5">
            <a:extLst>
              <a:ext uri="{FF2B5EF4-FFF2-40B4-BE49-F238E27FC236}">
                <a16:creationId xmlns:a16="http://schemas.microsoft.com/office/drawing/2014/main" id="{65A47B7D-E3EA-4FC0-BE88-31EA9AA74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C0C10-0B73-4597-A712-61C1FB7001E1}"/>
              </a:ext>
            </a:extLst>
          </p:cNvPr>
          <p:cNvSpPr>
            <a:spLocks noGrp="1"/>
          </p:cNvSpPr>
          <p:nvPr>
            <p:ph type="sldNum" sz="quarter" idx="12"/>
          </p:nvPr>
        </p:nvSpPr>
        <p:spPr/>
        <p:txBody>
          <a:bodyPr/>
          <a:lstStyle/>
          <a:p>
            <a:fld id="{05FBB839-44BF-4067-A268-7FEEB7555B4B}" type="slidenum">
              <a:rPr lang="en-US" smtClean="0"/>
              <a:pPr/>
              <a:t>‹#›</a:t>
            </a:fld>
            <a:endParaRPr lang="en-US"/>
          </a:p>
        </p:txBody>
      </p:sp>
    </p:spTree>
    <p:extLst>
      <p:ext uri="{BB962C8B-B14F-4D97-AF65-F5344CB8AC3E}">
        <p14:creationId xmlns:p14="http://schemas.microsoft.com/office/powerpoint/2010/main" val="400480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014BDE-F671-45EF-B147-A4A941702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74788-2D78-4D6E-8BB4-6F84B80FB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292A6-1072-4A55-B63A-7BF8F6DBD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1A966-9EEE-45F3-B419-3269F8F284EA}" type="datetimeFigureOut">
              <a:rPr lang="en-US" smtClean="0"/>
              <a:pPr/>
              <a:t>01/14/2020</a:t>
            </a:fld>
            <a:endParaRPr lang="en-US"/>
          </a:p>
        </p:txBody>
      </p:sp>
      <p:sp>
        <p:nvSpPr>
          <p:cNvPr id="5" name="Footer Placeholder 4">
            <a:extLst>
              <a:ext uri="{FF2B5EF4-FFF2-40B4-BE49-F238E27FC236}">
                <a16:creationId xmlns:a16="http://schemas.microsoft.com/office/drawing/2014/main" id="{6F9AD497-AF78-4000-B0C6-C175A00F0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83060-8EEF-4CD6-8E2F-A3F7E6D7F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BB839-44BF-4067-A268-7FEEB7555B4B}" type="slidenum">
              <a:rPr lang="en-US" smtClean="0"/>
              <a:pPr/>
              <a:t>‹#›</a:t>
            </a:fld>
            <a:endParaRPr lang="en-US"/>
          </a:p>
        </p:txBody>
      </p:sp>
    </p:spTree>
    <p:extLst>
      <p:ext uri="{BB962C8B-B14F-4D97-AF65-F5344CB8AC3E}">
        <p14:creationId xmlns:p14="http://schemas.microsoft.com/office/powerpoint/2010/main" val="321906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8E2E7-75E6-453E-92F8-0D189F2E5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E413D-A565-4C90-B5D3-99532AC85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4E0B6-6CA3-4760-8842-998797144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D9C35-96FB-4F8E-8154-E5134423C051}" type="datetimeFigureOut">
              <a:rPr lang="en-US" smtClean="0"/>
              <a:pPr/>
              <a:t>01/14/2020</a:t>
            </a:fld>
            <a:endParaRPr lang="en-US"/>
          </a:p>
        </p:txBody>
      </p:sp>
      <p:sp>
        <p:nvSpPr>
          <p:cNvPr id="5" name="Footer Placeholder 4">
            <a:extLst>
              <a:ext uri="{FF2B5EF4-FFF2-40B4-BE49-F238E27FC236}">
                <a16:creationId xmlns:a16="http://schemas.microsoft.com/office/drawing/2014/main" id="{1CE28027-9A07-4AA6-B476-227B1355A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A3B3FB-1651-49C7-B28D-7622AD0EB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1D526-82AF-4E45-85A6-38104D48800F}" type="slidenum">
              <a:rPr lang="en-US" smtClean="0"/>
              <a:pPr/>
              <a:t>‹#›</a:t>
            </a:fld>
            <a:endParaRPr lang="en-US"/>
          </a:p>
        </p:txBody>
      </p:sp>
    </p:spTree>
    <p:extLst>
      <p:ext uri="{BB962C8B-B14F-4D97-AF65-F5344CB8AC3E}">
        <p14:creationId xmlns:p14="http://schemas.microsoft.com/office/powerpoint/2010/main" val="72015534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kalmstrom.com/products/Outlook/TimeCard/" TargetMode="External"/><Relationship Id="rId4" Type="http://schemas.openxmlformats.org/officeDocument/2006/relationships/hyperlink" Target="http://www.bizsolutions365.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www.bizsolutions365.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bizsolutions365.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hyperlink" Target="http://www.bizsolutions365.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bizsolutions365.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bizsolutions365.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www.bizsolutions365.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kalmstrom.com/products/Outlook/TimeCard/" TargetMode="External"/><Relationship Id="rId4" Type="http://schemas.openxmlformats.org/officeDocument/2006/relationships/hyperlink" Target="http://www.bizsolutions365.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hyperlink" Target="http://www.bizsolutions365.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28.jpeg"/><Relationship Id="rId4" Type="http://schemas.openxmlformats.org/officeDocument/2006/relationships/hyperlink" Target="http://www.bizsolutions365.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hyperlink" Target="http://www.bizsolutions365.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www.bizsolutions365.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www.bizsolutions365.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hyperlink" Target="http://www.kalmstrom.com/products/Excel/OLAPReporting/" TargetMode="External"/><Relationship Id="rId4" Type="http://schemas.openxmlformats.org/officeDocument/2006/relationships/hyperlink" Target="http://www.bizsolutions365.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hyperlink" Target="http://www.bizsolutions365.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hyperlink" Target="http://www.bizsolutions365.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hyperlink" Target="http://www.bizsolutions365.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kalmstrom.com/products/Outlook/TimeCard/" TargetMode="External"/><Relationship Id="rId3" Type="http://schemas.openxmlformats.org/officeDocument/2006/relationships/image" Target="../media/image2.png"/><Relationship Id="rId7" Type="http://schemas.openxmlformats.org/officeDocument/2006/relationships/hyperlink" Target="https://bizsolutions365.com/our-products/timecard/timecard-workgroup/tcwg-demo/"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bizsolutions365.com/our-products/timecard/timecard-workgroup/tcwg-manual/" TargetMode="External"/><Relationship Id="rId5" Type="http://schemas.openxmlformats.org/officeDocument/2006/relationships/hyperlink" Target="https://bizsolutions365.com/our-products/timecard/timecard-workgroup/" TargetMode="External"/><Relationship Id="rId4" Type="http://schemas.openxmlformats.org/officeDocument/2006/relationships/hyperlink" Target="http://www.bizsolutions365.com/"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www.bizsolutions365.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bizsolutions365.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bizsolutions365.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hyperlink" Target="http://www.bizsolutions365.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bizsolutions365.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kalmstrom.com/products/Outlook/TimeCard/" TargetMode="External"/><Relationship Id="rId4" Type="http://schemas.openxmlformats.org/officeDocument/2006/relationships/hyperlink" Target="http://www.bizsolutions365.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kalmstrom.com/products/Outlook/TimeCard/" TargetMode="External"/><Relationship Id="rId4" Type="http://schemas.openxmlformats.org/officeDocument/2006/relationships/hyperlink" Target="http://www.bizsolutions365.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8" name="Text Box 5"/>
          <p:cNvSpPr txBox="1">
            <a:spLocks noChangeArrowheads="1"/>
          </p:cNvSpPr>
          <p:nvPr/>
        </p:nvSpPr>
        <p:spPr bwMode="auto">
          <a:xfrm>
            <a:off x="2091848" y="924357"/>
            <a:ext cx="7878870" cy="398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130000"/>
              </a:lnSpc>
              <a:spcBef>
                <a:spcPct val="0"/>
              </a:spcBef>
              <a:buFontTx/>
              <a:buNone/>
            </a:pPr>
            <a:r>
              <a:rPr lang="sv-SE" sz="1400" dirty="0">
                <a:solidFill>
                  <a:srgbClr val="023A64"/>
                </a:solidFill>
                <a:ea typeface="Verdana" panose="020B0604030504040204" pitchFamily="34" charset="0"/>
              </a:rPr>
              <a:t>With </a:t>
            </a:r>
            <a:r>
              <a:rPr lang="sv-SE" sz="1400" i="1" dirty="0">
                <a:solidFill>
                  <a:srgbClr val="023A64"/>
                </a:solidFill>
                <a:ea typeface="Verdana" panose="020B0604030504040204" pitchFamily="34" charset="0"/>
              </a:rPr>
              <a:t>TimeCard for Outlook</a:t>
            </a:r>
            <a:r>
              <a:rPr lang="en-GB" sz="1400" dirty="0">
                <a:solidFill>
                  <a:srgbClr val="023A64"/>
                </a:solidFill>
                <a:ea typeface="Verdana" panose="020B0604030504040204" pitchFamily="34" charset="0"/>
              </a:rPr>
              <a:t> appointments are tagged with information that converts them into time sheets. This way users can report time and expenses from their Outlook calendars. When they also plan their time in Outlook there will be no double entries.</a:t>
            </a:r>
          </a:p>
          <a:p>
            <a:pPr eaLnBrk="1" hangingPunct="1">
              <a:lnSpc>
                <a:spcPct val="130000"/>
              </a:lnSpc>
              <a:spcBef>
                <a:spcPct val="0"/>
              </a:spcBef>
              <a:buFontTx/>
              <a:buNone/>
            </a:pPr>
            <a:endParaRPr lang="en-GB" sz="1400" dirty="0">
              <a:solidFill>
                <a:srgbClr val="023A64"/>
              </a:solidFill>
              <a:ea typeface="Verdana" panose="020B0604030504040204" pitchFamily="34" charset="0"/>
            </a:endParaRPr>
          </a:p>
          <a:p>
            <a:pPr eaLnBrk="1" hangingPunct="1">
              <a:lnSpc>
                <a:spcPct val="130000"/>
              </a:lnSpc>
              <a:spcBef>
                <a:spcPct val="0"/>
              </a:spcBef>
              <a:buFontTx/>
              <a:buNone/>
            </a:pPr>
            <a:r>
              <a:rPr lang="en-GB" sz="1400" dirty="0">
                <a:solidFill>
                  <a:srgbClr val="023A64"/>
                </a:solidFill>
                <a:ea typeface="Verdana" panose="020B0604030504040204" pitchFamily="34" charset="0"/>
              </a:rPr>
              <a:t>The tagged appointments will be reported to an Access or SQL Server database.       </a:t>
            </a:r>
          </a:p>
          <a:p>
            <a:pPr eaLnBrk="1" hangingPunct="1">
              <a:lnSpc>
                <a:spcPct val="130000"/>
              </a:lnSpc>
              <a:spcBef>
                <a:spcPct val="0"/>
              </a:spcBef>
              <a:buFontTx/>
              <a:buNone/>
            </a:pPr>
            <a:r>
              <a:rPr lang="en-GB" sz="1400" dirty="0">
                <a:solidFill>
                  <a:srgbClr val="023A64"/>
                </a:solidFill>
                <a:ea typeface="Verdana" panose="020B0604030504040204" pitchFamily="34" charset="0"/>
              </a:rPr>
              <a:t>At reporting, users can also export each time report to an Excel datasheet.</a:t>
            </a:r>
            <a:br>
              <a:rPr lang="en-GB" sz="1400" dirty="0">
                <a:solidFill>
                  <a:srgbClr val="023A64"/>
                </a:solidFill>
                <a:ea typeface="Verdana" panose="020B0604030504040204" pitchFamily="34" charset="0"/>
              </a:rPr>
            </a:b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Reported time can be analysed in Excel statistics reports.</a:t>
            </a:r>
            <a:br>
              <a:rPr lang="en-GB" sz="1400" dirty="0">
                <a:solidFill>
                  <a:srgbClr val="023A64"/>
                </a:solidFill>
                <a:ea typeface="Verdana" panose="020B0604030504040204" pitchFamily="34" charset="0"/>
              </a:rPr>
            </a:b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In the first part of the presentation, I will show you how users can work with </a:t>
            </a:r>
            <a:r>
              <a:rPr lang="en-GB" sz="1400" i="1" dirty="0" err="1">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After that we will take a look at the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settings and then finally study the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statistics.</a:t>
            </a:r>
            <a:br>
              <a:rPr lang="en-GB" sz="1400" dirty="0">
                <a:solidFill>
                  <a:srgbClr val="023A64"/>
                </a:solidFill>
                <a:ea typeface="Verdana" panose="020B0604030504040204" pitchFamily="34" charset="0"/>
              </a:rPr>
            </a:br>
            <a:endParaRPr lang="en-GB" sz="1400" dirty="0">
              <a:solidFill>
                <a:srgbClr val="023A64"/>
              </a:solidFill>
              <a:ea typeface="Verdana" panose="020B0604030504040204" pitchFamily="34" charset="0"/>
            </a:endParaRPr>
          </a:p>
        </p:txBody>
      </p:sp>
      <p:pic>
        <p:nvPicPr>
          <p:cNvPr id="16" name="Picture 11" descr="C:\Users\Kate Kalmström\Documents\kalmstrom.com\TC\images\TC_b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4102" y="3969656"/>
            <a:ext cx="24876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Introduction</a:t>
            </a:r>
          </a:p>
        </p:txBody>
      </p:sp>
    </p:spTree>
    <p:extLst>
      <p:ext uri="{BB962C8B-B14F-4D97-AF65-F5344CB8AC3E}">
        <p14:creationId xmlns:p14="http://schemas.microsoft.com/office/powerpoint/2010/main" val="331597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741" y="980177"/>
            <a:ext cx="7624115" cy="5248179"/>
          </a:xfrm>
          <a:prstGeom prst="rect">
            <a:avLst/>
          </a:prstGeom>
        </p:spPr>
      </p:pic>
      <p:sp>
        <p:nvSpPr>
          <p:cNvPr id="8" name="AutoShape 4"/>
          <p:cNvSpPr>
            <a:spLocks noChangeArrowheads="1"/>
          </p:cNvSpPr>
          <p:nvPr/>
        </p:nvSpPr>
        <p:spPr bwMode="auto">
          <a:xfrm>
            <a:off x="6680378" y="4340594"/>
            <a:ext cx="2232025" cy="806450"/>
          </a:xfrm>
          <a:prstGeom prst="wedgeRoundRectCallout">
            <a:avLst>
              <a:gd name="adj1" fmla="val -44760"/>
              <a:gd name="adj2" fmla="val 113945"/>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This button will be hidden once </a:t>
            </a: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has been registered.</a:t>
            </a:r>
          </a:p>
        </p:txBody>
      </p:sp>
      <p:sp>
        <p:nvSpPr>
          <p:cNvPr id="18" name="AutoShape 4"/>
          <p:cNvSpPr>
            <a:spLocks noChangeArrowheads="1"/>
          </p:cNvSpPr>
          <p:nvPr/>
        </p:nvSpPr>
        <p:spPr bwMode="auto">
          <a:xfrm>
            <a:off x="7227088" y="1657842"/>
            <a:ext cx="1965325" cy="759681"/>
          </a:xfrm>
          <a:prstGeom prst="wedgeRoundRectCallout">
            <a:avLst>
              <a:gd name="adj1" fmla="val -73647"/>
              <a:gd name="adj2" fmla="val 59989"/>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In the Global Settings the administrator defines common settings and </a:t>
            </a: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properties</a:t>
            </a:r>
          </a:p>
        </p:txBody>
      </p:sp>
      <p:sp>
        <p:nvSpPr>
          <p:cNvPr id="10"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Global Settings, main screen</a:t>
            </a:r>
          </a:p>
        </p:txBody>
      </p:sp>
    </p:spTree>
    <p:extLst>
      <p:ext uri="{BB962C8B-B14F-4D97-AF65-F5344CB8AC3E}">
        <p14:creationId xmlns:p14="http://schemas.microsoft.com/office/powerpoint/2010/main" val="57929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5742" y="986400"/>
            <a:ext cx="7578210" cy="5220544"/>
          </a:xfrm>
          <a:prstGeom prst="rect">
            <a:avLst/>
          </a:prstGeom>
        </p:spPr>
      </p:pic>
      <p:sp>
        <p:nvSpPr>
          <p:cNvPr id="8" name="AutoShape 4"/>
          <p:cNvSpPr>
            <a:spLocks noChangeArrowheads="1"/>
          </p:cNvSpPr>
          <p:nvPr/>
        </p:nvSpPr>
        <p:spPr bwMode="auto">
          <a:xfrm>
            <a:off x="4898232" y="3680528"/>
            <a:ext cx="2543239" cy="1600699"/>
          </a:xfrm>
          <a:prstGeom prst="wedgeRoundRectCallout">
            <a:avLst>
              <a:gd name="adj1" fmla="val -73923"/>
              <a:gd name="adj2" fmla="val 39161"/>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endParaRPr lang="en-GB" sz="1050" dirty="0">
              <a:solidFill>
                <a:srgbClr val="033B64"/>
              </a:solidFill>
              <a:latin typeface="Verdana" panose="020B0604030504040204" pitchFamily="34" charset="0"/>
              <a:ea typeface="Verdana" panose="020B0604030504040204" pitchFamily="34" charset="0"/>
            </a:endParaRPr>
          </a:p>
          <a:p>
            <a:pPr algn="ctr" eaLnBrk="1" hangingPunct="1">
              <a:defRPr/>
            </a:pPr>
            <a:r>
              <a:rPr lang="en-GB" sz="1050" dirty="0">
                <a:solidFill>
                  <a:srgbClr val="023A64"/>
                </a:solidFill>
                <a:latin typeface="Verdana" panose="020B0604030504040204" pitchFamily="34" charset="0"/>
                <a:ea typeface="Verdana" panose="020B0604030504040204" pitchFamily="34" charset="0"/>
              </a:rPr>
              <a:t>Check this box if you want a possibility to </a:t>
            </a:r>
            <a:r>
              <a:rPr lang="en-US" sz="1050" dirty="0">
                <a:solidFill>
                  <a:srgbClr val="023A64"/>
                </a:solidFill>
                <a:latin typeface="Verdana" panose="020B0604030504040204" pitchFamily="34" charset="0"/>
                <a:ea typeface="Verdana" panose="020B0604030504040204" pitchFamily="34" charset="0"/>
              </a:rPr>
              <a:t>hide tag values from the users. Then users cannot select this value anymore and not report on it, but you will still see it in the database and statistics.</a:t>
            </a:r>
            <a:endParaRPr lang="en-GB" dirty="0">
              <a:solidFill>
                <a:srgbClr val="023A64"/>
              </a:solidFill>
            </a:endParaRPr>
          </a:p>
        </p:txBody>
      </p:sp>
      <p:sp>
        <p:nvSpPr>
          <p:cNvPr id="18" name="AutoShape 4"/>
          <p:cNvSpPr>
            <a:spLocks noChangeArrowheads="1"/>
          </p:cNvSpPr>
          <p:nvPr/>
        </p:nvSpPr>
        <p:spPr bwMode="auto">
          <a:xfrm>
            <a:off x="2725739" y="2513576"/>
            <a:ext cx="1897738" cy="644592"/>
          </a:xfrm>
          <a:prstGeom prst="wedgeRoundRectCallout">
            <a:avLst>
              <a:gd name="adj1" fmla="val -14913"/>
              <a:gd name="adj2" fmla="val -10415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Define1-3 parameters to tag appointments with</a:t>
            </a:r>
          </a:p>
        </p:txBody>
      </p:sp>
      <p:sp>
        <p:nvSpPr>
          <p:cNvPr id="19" name="AutoShape 4"/>
          <p:cNvSpPr>
            <a:spLocks noChangeArrowheads="1"/>
          </p:cNvSpPr>
          <p:nvPr/>
        </p:nvSpPr>
        <p:spPr bwMode="auto">
          <a:xfrm>
            <a:off x="7267576" y="2399874"/>
            <a:ext cx="2086501" cy="904725"/>
          </a:xfrm>
          <a:prstGeom prst="wedgeRoundRectCallout">
            <a:avLst>
              <a:gd name="adj1" fmla="val -61531"/>
              <a:gd name="adj2" fmla="val -122410"/>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Define what tag values users should be able to select from in the appointments. </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068" y="1008955"/>
            <a:ext cx="1453356" cy="1061733"/>
          </a:xfrm>
          <a:prstGeom prst="rect">
            <a:avLst/>
          </a:prstGeom>
        </p:spPr>
      </p:pic>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Tags settings, default screen</a:t>
            </a:r>
          </a:p>
        </p:txBody>
      </p:sp>
    </p:spTree>
    <p:extLst>
      <p:ext uri="{BB962C8B-B14F-4D97-AF65-F5344CB8AC3E}">
        <p14:creationId xmlns:p14="http://schemas.microsoft.com/office/powerpoint/2010/main" val="57929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499" y="959660"/>
            <a:ext cx="7592167" cy="5215671"/>
          </a:xfrm>
          <a:prstGeom prst="rect">
            <a:avLst/>
          </a:prstGeom>
        </p:spPr>
      </p:pic>
      <p:sp>
        <p:nvSpPr>
          <p:cNvPr id="8" name="AutoShape 4"/>
          <p:cNvSpPr>
            <a:spLocks noChangeArrowheads="1"/>
          </p:cNvSpPr>
          <p:nvPr/>
        </p:nvSpPr>
        <p:spPr bwMode="auto">
          <a:xfrm>
            <a:off x="3949700" y="3845028"/>
            <a:ext cx="2232025" cy="865469"/>
          </a:xfrm>
          <a:prstGeom prst="wedgeRoundRectCallout">
            <a:avLst>
              <a:gd name="adj1" fmla="val -69033"/>
              <a:gd name="adj2" fmla="val -68885"/>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A tree shows the hierarchy when you use Type and Category</a:t>
            </a:r>
          </a:p>
        </p:txBody>
      </p:sp>
      <p:sp>
        <p:nvSpPr>
          <p:cNvPr id="18" name="AutoShape 4"/>
          <p:cNvSpPr>
            <a:spLocks noChangeArrowheads="1"/>
          </p:cNvSpPr>
          <p:nvPr/>
        </p:nvSpPr>
        <p:spPr bwMode="auto">
          <a:xfrm>
            <a:off x="4223544" y="2636233"/>
            <a:ext cx="1820862" cy="865469"/>
          </a:xfrm>
          <a:prstGeom prst="wedgeRoundRectCallout">
            <a:avLst>
              <a:gd name="adj1" fmla="val -26253"/>
              <a:gd name="adj2" fmla="val -8269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Use Type and Category if you want to group the tag values in the statistics. </a:t>
            </a:r>
          </a:p>
        </p:txBody>
      </p:sp>
      <p:sp>
        <p:nvSpPr>
          <p:cNvPr id="19" name="AutoShape 4"/>
          <p:cNvSpPr>
            <a:spLocks noChangeArrowheads="1"/>
          </p:cNvSpPr>
          <p:nvPr/>
        </p:nvSpPr>
        <p:spPr bwMode="auto">
          <a:xfrm>
            <a:off x="7621588" y="2363891"/>
            <a:ext cx="1965325" cy="638880"/>
          </a:xfrm>
          <a:prstGeom prst="wedgeRoundRectCallout">
            <a:avLst>
              <a:gd name="adj1" fmla="val -36632"/>
              <a:gd name="adj2" fmla="val 155679"/>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Write or paste in the values.</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42" y="959660"/>
            <a:ext cx="1486627" cy="1086039"/>
          </a:xfrm>
          <a:prstGeom prst="rect">
            <a:avLst/>
          </a:prstGeom>
        </p:spPr>
      </p:pic>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Tags settings with example data</a:t>
            </a:r>
          </a:p>
        </p:txBody>
      </p:sp>
    </p:spTree>
    <p:extLst>
      <p:ext uri="{BB962C8B-B14F-4D97-AF65-F5344CB8AC3E}">
        <p14:creationId xmlns:p14="http://schemas.microsoft.com/office/powerpoint/2010/main" val="57929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2339" y="946325"/>
            <a:ext cx="7635957" cy="5260326"/>
          </a:xfrm>
          <a:prstGeom prst="rect">
            <a:avLst/>
          </a:prstGeom>
        </p:spPr>
      </p:pic>
      <p:sp>
        <p:nvSpPr>
          <p:cNvPr id="8" name="AutoShape 4"/>
          <p:cNvSpPr>
            <a:spLocks noChangeArrowheads="1"/>
          </p:cNvSpPr>
          <p:nvPr/>
        </p:nvSpPr>
        <p:spPr bwMode="auto">
          <a:xfrm>
            <a:off x="3073487" y="3097970"/>
            <a:ext cx="2608254" cy="1884250"/>
          </a:xfrm>
          <a:prstGeom prst="wedgeRoundRectCallout">
            <a:avLst>
              <a:gd name="adj1" fmla="val -29533"/>
              <a:gd name="adj2" fmla="val -114059"/>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Select what tag to calculate costs by. If the admin has entered other tags than Customer and Task they will be shown here instead.</a:t>
            </a:r>
            <a:br>
              <a:rPr lang="en-GB" sz="1050" dirty="0">
                <a:solidFill>
                  <a:srgbClr val="033B64"/>
                </a:solidFill>
                <a:latin typeface="Verdana" panose="020B0604030504040204" pitchFamily="34" charset="0"/>
                <a:ea typeface="Verdana" panose="020B0604030504040204" pitchFamily="34" charset="0"/>
              </a:rPr>
            </a:b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Costs may also be calculated by Person, and then the rate may be given by the administrator or by each user</a:t>
            </a:r>
          </a:p>
        </p:txBody>
      </p:sp>
      <p:sp>
        <p:nvSpPr>
          <p:cNvPr id="18" name="AutoShape 4"/>
          <p:cNvSpPr>
            <a:spLocks noChangeArrowheads="1"/>
          </p:cNvSpPr>
          <p:nvPr/>
        </p:nvSpPr>
        <p:spPr bwMode="auto">
          <a:xfrm>
            <a:off x="6513601" y="3376325"/>
            <a:ext cx="2623890" cy="846653"/>
          </a:xfrm>
          <a:prstGeom prst="wedgeRoundRectCallout">
            <a:avLst>
              <a:gd name="adj1" fmla="val -14678"/>
              <a:gd name="adj2" fmla="val -12056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The tag values specified in the Tags screen will show up here, and the admin just have to enter the rate. The currency will be the one of the admin system.</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89" y="946325"/>
            <a:ext cx="1381547" cy="1004762"/>
          </a:xfrm>
          <a:prstGeom prst="rect">
            <a:avLst/>
          </a:prstGeom>
        </p:spPr>
      </p:pic>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Costa and Rates settings</a:t>
            </a:r>
          </a:p>
        </p:txBody>
      </p:sp>
    </p:spTree>
    <p:extLst>
      <p:ext uri="{BB962C8B-B14F-4D97-AF65-F5344CB8AC3E}">
        <p14:creationId xmlns:p14="http://schemas.microsoft.com/office/powerpoint/2010/main" val="57929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911" y="987513"/>
            <a:ext cx="7628330" cy="5247783"/>
          </a:xfrm>
          <a:prstGeom prst="rect">
            <a:avLst/>
          </a:prstGeom>
        </p:spPr>
      </p:pic>
      <p:sp>
        <p:nvSpPr>
          <p:cNvPr id="8" name="AutoShape 4"/>
          <p:cNvSpPr>
            <a:spLocks noChangeArrowheads="1"/>
          </p:cNvSpPr>
          <p:nvPr/>
        </p:nvSpPr>
        <p:spPr bwMode="auto">
          <a:xfrm>
            <a:off x="1432120" y="3901641"/>
            <a:ext cx="1910839" cy="839391"/>
          </a:xfrm>
          <a:prstGeom prst="wedgeRoundRectCallout">
            <a:avLst>
              <a:gd name="adj1" fmla="val 22648"/>
              <a:gd name="adj2" fmla="val -210874"/>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US" sz="1050" dirty="0">
                <a:solidFill>
                  <a:srgbClr val="033B64"/>
                </a:solidFill>
                <a:latin typeface="Verdana" panose="020B0604030504040204" pitchFamily="34" charset="0"/>
                <a:ea typeface="Verdana" panose="020B0604030504040204" pitchFamily="34" charset="0"/>
              </a:rPr>
              <a:t>Set </a:t>
            </a:r>
            <a:r>
              <a:rPr lang="en-US" sz="1050" i="1" dirty="0">
                <a:solidFill>
                  <a:srgbClr val="033B64"/>
                </a:solidFill>
                <a:latin typeface="Verdana" panose="020B0604030504040204" pitchFamily="34" charset="0"/>
                <a:ea typeface="Verdana" panose="020B0604030504040204" pitchFamily="34" charset="0"/>
              </a:rPr>
              <a:t>TimeCard</a:t>
            </a:r>
            <a:r>
              <a:rPr lang="en-US" sz="1050" dirty="0">
                <a:solidFill>
                  <a:srgbClr val="033B64"/>
                </a:solidFill>
                <a:latin typeface="Verdana" panose="020B0604030504040204" pitchFamily="34" charset="0"/>
                <a:ea typeface="Verdana" panose="020B0604030504040204" pitchFamily="34" charset="0"/>
              </a:rPr>
              <a:t> to use certain tag values if users have left fields empty in the appointment. </a:t>
            </a:r>
            <a:endParaRPr lang="en-GB" sz="1050" dirty="0">
              <a:solidFill>
                <a:srgbClr val="033B64"/>
              </a:solidFill>
              <a:latin typeface="Verdana" panose="020B0604030504040204" pitchFamily="34" charset="0"/>
              <a:ea typeface="Verdana" panose="020B0604030504040204" pitchFamily="34" charset="0"/>
            </a:endParaRPr>
          </a:p>
        </p:txBody>
      </p:sp>
      <p:sp>
        <p:nvSpPr>
          <p:cNvPr id="18" name="AutoShape 4"/>
          <p:cNvSpPr>
            <a:spLocks noChangeArrowheads="1"/>
          </p:cNvSpPr>
          <p:nvPr/>
        </p:nvSpPr>
        <p:spPr bwMode="auto">
          <a:xfrm>
            <a:off x="5747530" y="2361290"/>
            <a:ext cx="2478686" cy="1254259"/>
          </a:xfrm>
          <a:prstGeom prst="wedgeRoundRectCallout">
            <a:avLst>
              <a:gd name="adj1" fmla="val -26253"/>
              <a:gd name="adj2" fmla="val -8269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Check the Expenses box if you want to users to be able to report expenses with the appointments. It is possible to use five different fields for the expenses.</a:t>
            </a:r>
          </a:p>
        </p:txBody>
      </p:sp>
      <p:sp>
        <p:nvSpPr>
          <p:cNvPr id="20" name="AutoShape 4"/>
          <p:cNvSpPr>
            <a:spLocks noChangeArrowheads="1"/>
          </p:cNvSpPr>
          <p:nvPr/>
        </p:nvSpPr>
        <p:spPr bwMode="auto">
          <a:xfrm>
            <a:off x="4244265" y="1708717"/>
            <a:ext cx="1710739" cy="541702"/>
          </a:xfrm>
          <a:prstGeom prst="wedgeRoundRectCallout">
            <a:avLst>
              <a:gd name="adj1" fmla="val -64611"/>
              <a:gd name="adj2" fmla="val -69867"/>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US" sz="1050" dirty="0">
                <a:solidFill>
                  <a:srgbClr val="033B64"/>
                </a:solidFill>
                <a:latin typeface="Verdana" panose="020B0604030504040204" pitchFamily="34" charset="0"/>
                <a:ea typeface="Verdana" panose="020B0604030504040204" pitchFamily="34" charset="0"/>
              </a:rPr>
              <a:t>Include future appointment in the reports</a:t>
            </a:r>
            <a:endParaRPr lang="en-GB" sz="1050" dirty="0">
              <a:solidFill>
                <a:srgbClr val="033B64"/>
              </a:solidFill>
              <a:latin typeface="Verdana" panose="020B0604030504040204" pitchFamily="34" charset="0"/>
              <a:ea typeface="Verdana" panose="020B0604030504040204" pitchFamily="34" charset="0"/>
            </a:endParaRPr>
          </a:p>
        </p:txBody>
      </p:sp>
      <p:sp>
        <p:nvSpPr>
          <p:cNvPr id="21" name="AutoShape 4"/>
          <p:cNvSpPr>
            <a:spLocks noChangeArrowheads="1"/>
          </p:cNvSpPr>
          <p:nvPr/>
        </p:nvSpPr>
        <p:spPr bwMode="auto">
          <a:xfrm>
            <a:off x="8064789" y="1972638"/>
            <a:ext cx="1706534" cy="1267900"/>
          </a:xfrm>
          <a:prstGeom prst="wedgeRoundRectCallout">
            <a:avLst>
              <a:gd name="adj1" fmla="val -77845"/>
              <a:gd name="adj2" fmla="val -91659"/>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US" sz="1050" dirty="0">
                <a:solidFill>
                  <a:srgbClr val="033B64"/>
                </a:solidFill>
                <a:latin typeface="Verdana" panose="020B0604030504040204" pitchFamily="34" charset="0"/>
                <a:ea typeface="Verdana" panose="020B0604030504040204" pitchFamily="34" charset="0"/>
              </a:rPr>
              <a:t>Make it possible for a person to report on behalf of someone else and still get the correct name on the report</a:t>
            </a:r>
            <a:endParaRPr lang="en-GB" sz="1050" dirty="0">
              <a:solidFill>
                <a:srgbClr val="033B64"/>
              </a:solidFill>
              <a:latin typeface="Verdana" panose="020B0604030504040204" pitchFamily="34" charset="0"/>
              <a:ea typeface="Verdana" panose="020B0604030504040204" pitchFamily="34"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645" y="987513"/>
            <a:ext cx="1412325" cy="1031759"/>
          </a:xfrm>
          <a:prstGeom prst="rect">
            <a:avLst/>
          </a:prstGeom>
        </p:spPr>
      </p:pic>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General settings</a:t>
            </a:r>
          </a:p>
        </p:txBody>
      </p:sp>
    </p:spTree>
    <p:extLst>
      <p:ext uri="{BB962C8B-B14F-4D97-AF65-F5344CB8AC3E}">
        <p14:creationId xmlns:p14="http://schemas.microsoft.com/office/powerpoint/2010/main" val="57929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867" y="1008955"/>
            <a:ext cx="1348357" cy="980623"/>
          </a:xfrm>
          <a:prstGeom prst="rect">
            <a:avLst/>
          </a:prstGeom>
        </p:spPr>
      </p:pic>
      <p:sp>
        <p:nvSpPr>
          <p:cNvPr id="10"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“Report TO” settings</a:t>
            </a:r>
          </a:p>
        </p:txBody>
      </p:sp>
      <p:pic>
        <p:nvPicPr>
          <p:cNvPr id="3" name="Picture 2" descr="A screenshot of a social media post&#10;&#10;Description automatically generated">
            <a:extLst>
              <a:ext uri="{FF2B5EF4-FFF2-40B4-BE49-F238E27FC236}">
                <a16:creationId xmlns:a16="http://schemas.microsoft.com/office/drawing/2014/main" id="{25680782-0A68-44AD-88BE-A9CC8696AD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1995" y="1253301"/>
            <a:ext cx="6348010" cy="4351397"/>
          </a:xfrm>
          <a:prstGeom prst="rect">
            <a:avLst/>
          </a:prstGeom>
        </p:spPr>
      </p:pic>
      <p:sp>
        <p:nvSpPr>
          <p:cNvPr id="17" name="AutoShape 4"/>
          <p:cNvSpPr>
            <a:spLocks noChangeArrowheads="1"/>
          </p:cNvSpPr>
          <p:nvPr/>
        </p:nvSpPr>
        <p:spPr bwMode="auto">
          <a:xfrm>
            <a:off x="6040509" y="1989578"/>
            <a:ext cx="3063123" cy="884238"/>
          </a:xfrm>
          <a:prstGeom prst="wedgeRoundRectCallout">
            <a:avLst>
              <a:gd name="adj1" fmla="val -65724"/>
              <a:gd name="adj2" fmla="val 66338"/>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Decide what database or MS Access or SQL for reporting and shared data.</a:t>
            </a: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This dialog is also shown automatically after the admin has installed </a:t>
            </a:r>
            <a:r>
              <a:rPr lang="en-GB" sz="1050" i="1" dirty="0">
                <a:solidFill>
                  <a:srgbClr val="033B64"/>
                </a:solidFill>
                <a:latin typeface="Verdana" panose="020B0604030504040204" pitchFamily="34" charset="0"/>
                <a:ea typeface="Verdana" panose="020B0604030504040204" pitchFamily="34" charset="0"/>
              </a:rPr>
              <a:t>TimeCard.</a:t>
            </a:r>
            <a:endParaRPr lang="en-GB" sz="1050" dirty="0">
              <a:solidFill>
                <a:srgbClr val="033B6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929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8" name="Text Box 5"/>
          <p:cNvSpPr txBox="1">
            <a:spLocks noChangeArrowheads="1"/>
          </p:cNvSpPr>
          <p:nvPr/>
        </p:nvSpPr>
        <p:spPr bwMode="auto">
          <a:xfrm>
            <a:off x="3181350" y="944671"/>
            <a:ext cx="6073094" cy="45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130000"/>
              </a:lnSpc>
              <a:spcBef>
                <a:spcPct val="0"/>
              </a:spcBef>
              <a:buFontTx/>
              <a:buNone/>
            </a:pPr>
            <a:r>
              <a:rPr lang="en-GB" sz="1400" dirty="0">
                <a:solidFill>
                  <a:srgbClr val="023A64"/>
                </a:solidFill>
                <a:ea typeface="Verdana" panose="020B0604030504040204" pitchFamily="34" charset="0"/>
              </a:rPr>
              <a:t>In the </a:t>
            </a:r>
            <a:r>
              <a:rPr lang="en-GB" sz="1400" i="1" dirty="0" err="1">
                <a:solidFill>
                  <a:srgbClr val="023A64"/>
                </a:solidFill>
                <a:ea typeface="Verdana" panose="020B0604030504040204" pitchFamily="34" charset="0"/>
              </a:rPr>
              <a:t>TimeCard</a:t>
            </a:r>
            <a:r>
              <a:rPr lang="en-GB" sz="1400" i="1" dirty="0">
                <a:solidFill>
                  <a:srgbClr val="023A64"/>
                </a:solidFill>
                <a:ea typeface="Verdana" panose="020B0604030504040204" pitchFamily="34" charset="0"/>
              </a:rPr>
              <a:t> </a:t>
            </a:r>
            <a:r>
              <a:rPr lang="en-GB" sz="1400" dirty="0">
                <a:solidFill>
                  <a:srgbClr val="023A64"/>
                </a:solidFill>
                <a:ea typeface="Verdana" panose="020B0604030504040204" pitchFamily="34" charset="0"/>
              </a:rPr>
              <a:t>Personal Settings each user decides what tag values should be displayed in the </a:t>
            </a:r>
            <a:r>
              <a:rPr lang="en-GB" sz="1400" i="1" dirty="0" err="1">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appointment dropdowns, what appointments should be included in reports and more.</a:t>
            </a:r>
            <a:br>
              <a:rPr lang="en-GB" sz="1400" dirty="0">
                <a:solidFill>
                  <a:srgbClr val="023A64"/>
                </a:solidFill>
                <a:ea typeface="Verdana" panose="020B0604030504040204" pitchFamily="34" charset="0"/>
              </a:rPr>
            </a:b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When </a:t>
            </a:r>
            <a:r>
              <a:rPr lang="en-GB" sz="1400" i="1" dirty="0" err="1">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is installed with the file </a:t>
            </a:r>
            <a:r>
              <a:rPr lang="en-GB" sz="1400" b="1" dirty="0">
                <a:solidFill>
                  <a:srgbClr val="023A64"/>
                </a:solidFill>
                <a:ea typeface="Verdana" panose="020B0604030504040204" pitchFamily="34" charset="0"/>
              </a:rPr>
              <a:t>TimeCardClientSetup.ms</a:t>
            </a:r>
            <a:r>
              <a:rPr lang="en-GB" sz="1400" dirty="0">
                <a:solidFill>
                  <a:srgbClr val="023A64"/>
                </a:solidFill>
                <a:ea typeface="Verdana" panose="020B0604030504040204" pitchFamily="34" charset="0"/>
              </a:rPr>
              <a:t>i the user gets the first ribbon group, with only Personal Settings.</a:t>
            </a: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 </a:t>
            </a:r>
          </a:p>
          <a:p>
            <a:pPr eaLnBrk="1" hangingPunct="1">
              <a:lnSpc>
                <a:spcPct val="130000"/>
              </a:lnSpc>
              <a:spcBef>
                <a:spcPct val="0"/>
              </a:spcBef>
              <a:buFontTx/>
              <a:buNone/>
            </a:pPr>
            <a:r>
              <a:rPr lang="en-GB" sz="1400" dirty="0">
                <a:solidFill>
                  <a:srgbClr val="023A64"/>
                </a:solidFill>
                <a:ea typeface="Verdana" panose="020B0604030504040204" pitchFamily="34" charset="0"/>
              </a:rPr>
              <a:t>For administrators, buttons for both the Personal and the Global settings are displayed.</a:t>
            </a: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   </a:t>
            </a:r>
          </a:p>
          <a:p>
            <a:pPr eaLnBrk="1" hangingPunct="1">
              <a:lnSpc>
                <a:spcPct val="130000"/>
              </a:lnSpc>
              <a:spcBef>
                <a:spcPct val="0"/>
              </a:spcBef>
              <a:buFontTx/>
              <a:buNone/>
            </a:pPr>
            <a:r>
              <a:rPr lang="en-GB" sz="1400" dirty="0">
                <a:solidFill>
                  <a:srgbClr val="023A64"/>
                </a:solidFill>
                <a:ea typeface="Verdana" panose="020B0604030504040204" pitchFamily="34" charset="0"/>
              </a:rPr>
              <a:t>  </a:t>
            </a:r>
          </a:p>
          <a:p>
            <a:pPr eaLnBrk="1" hangingPunct="1">
              <a:lnSpc>
                <a:spcPct val="130000"/>
              </a:lnSpc>
              <a:spcBef>
                <a:spcPct val="0"/>
              </a:spcBef>
              <a:buFontTx/>
              <a:buNone/>
            </a:pPr>
            <a:r>
              <a:rPr lang="en-GB" sz="1400" dirty="0">
                <a:solidFill>
                  <a:srgbClr val="023A64"/>
                </a:solidFill>
                <a:ea typeface="Verdana" panose="020B0604030504040204" pitchFamily="34" charset="0"/>
              </a:rPr>
              <a:t>Let’s have a look at the Personal Settings!</a:t>
            </a:r>
            <a:br>
              <a:rPr lang="en-GB" sz="900" dirty="0">
                <a:solidFill>
                  <a:schemeClr val="accent2"/>
                </a:solidFill>
              </a:rPr>
            </a:br>
            <a:endParaRPr lang="en-GB" sz="1100" dirty="0">
              <a:solidFill>
                <a:srgbClr val="008254"/>
              </a:solidFill>
            </a:endParaRPr>
          </a:p>
          <a:p>
            <a:pPr eaLnBrk="1" hangingPunct="1">
              <a:lnSpc>
                <a:spcPct val="130000"/>
              </a:lnSpc>
              <a:spcBef>
                <a:spcPct val="0"/>
              </a:spcBef>
              <a:buFontTx/>
              <a:buNone/>
            </a:pPr>
            <a:br>
              <a:rPr lang="en-GB" sz="1100" dirty="0">
                <a:solidFill>
                  <a:srgbClr val="008254"/>
                </a:solidFill>
              </a:rPr>
            </a:br>
            <a:r>
              <a:rPr lang="en-GB" sz="400" dirty="0">
                <a:solidFill>
                  <a:schemeClr val="accent2"/>
                </a:solidFill>
              </a:rPr>
              <a:t>   </a:t>
            </a:r>
            <a:endParaRPr lang="en-GB" sz="1000" dirty="0">
              <a:solidFill>
                <a:schemeClr val="accent2"/>
              </a:solidFill>
            </a:endParaRPr>
          </a:p>
        </p:txBody>
      </p:sp>
      <p:pic>
        <p:nvPicPr>
          <p:cNvPr id="16" name="Picture 11" descr="C:\Users\Kate Kalmström\Documents\kalmstrom.com\TC\images\TC_b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4444" y="3969656"/>
            <a:ext cx="24876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3947" y="1123234"/>
            <a:ext cx="1438095" cy="88571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375" y="2441468"/>
            <a:ext cx="1866667" cy="895238"/>
          </a:xfrm>
          <a:prstGeom prst="rect">
            <a:avLst/>
          </a:prstGeom>
        </p:spPr>
      </p:pic>
      <p:sp>
        <p:nvSpPr>
          <p:cNvPr id="11"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Personal Settings</a:t>
            </a:r>
          </a:p>
        </p:txBody>
      </p:sp>
    </p:spTree>
    <p:extLst>
      <p:ext uri="{BB962C8B-B14F-4D97-AF65-F5344CB8AC3E}">
        <p14:creationId xmlns:p14="http://schemas.microsoft.com/office/powerpoint/2010/main" val="331597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4547" y="946325"/>
            <a:ext cx="7708903" cy="5313904"/>
          </a:xfrm>
          <a:prstGeom prst="rect">
            <a:avLst/>
          </a:prstGeom>
        </p:spPr>
      </p:pic>
      <p:sp>
        <p:nvSpPr>
          <p:cNvPr id="18" name="AutoShape 4"/>
          <p:cNvSpPr>
            <a:spLocks noChangeArrowheads="1"/>
          </p:cNvSpPr>
          <p:nvPr/>
        </p:nvSpPr>
        <p:spPr bwMode="auto">
          <a:xfrm>
            <a:off x="5281295" y="4553341"/>
            <a:ext cx="2284950" cy="892584"/>
          </a:xfrm>
          <a:prstGeom prst="wedgeRoundRectCallout">
            <a:avLst>
              <a:gd name="adj1" fmla="val 19488"/>
              <a:gd name="adj2" fmla="val 84810"/>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can be registered by anyone for the whole workgroup. No special permissions are necessary.</a:t>
            </a:r>
          </a:p>
        </p:txBody>
      </p:sp>
      <p:sp>
        <p:nvSpPr>
          <p:cNvPr id="9"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Personal Settings, main screen</a:t>
            </a:r>
          </a:p>
        </p:txBody>
      </p:sp>
    </p:spTree>
    <p:extLst>
      <p:ext uri="{BB962C8B-B14F-4D97-AF65-F5344CB8AC3E}">
        <p14:creationId xmlns:p14="http://schemas.microsoft.com/office/powerpoint/2010/main" val="57929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631" y="976708"/>
            <a:ext cx="7650866" cy="5248727"/>
          </a:xfrm>
          <a:prstGeom prst="rect">
            <a:avLst/>
          </a:prstGeom>
        </p:spPr>
      </p:pic>
      <p:sp>
        <p:nvSpPr>
          <p:cNvPr id="8" name="AutoShape 4"/>
          <p:cNvSpPr>
            <a:spLocks noChangeArrowheads="1"/>
          </p:cNvSpPr>
          <p:nvPr/>
        </p:nvSpPr>
        <p:spPr bwMode="auto">
          <a:xfrm>
            <a:off x="6078799" y="3284690"/>
            <a:ext cx="2993328" cy="1419586"/>
          </a:xfrm>
          <a:prstGeom prst="wedgeRoundRectCallout">
            <a:avLst>
              <a:gd name="adj1" fmla="val -74044"/>
              <a:gd name="adj2" fmla="val -3144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Tags and tag values specified by the </a:t>
            </a: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administrator will be displayed here. The values this user select, will be shown in his/her appointment dropdowns.</a:t>
            </a: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This way users only have to choose among values they really need. </a:t>
            </a:r>
          </a:p>
        </p:txBody>
      </p:sp>
      <p:sp>
        <p:nvSpPr>
          <p:cNvPr id="19" name="AutoShape 4"/>
          <p:cNvSpPr>
            <a:spLocks noChangeArrowheads="1"/>
          </p:cNvSpPr>
          <p:nvPr/>
        </p:nvSpPr>
        <p:spPr bwMode="auto">
          <a:xfrm>
            <a:off x="6096000" y="2460477"/>
            <a:ext cx="2352750" cy="586351"/>
          </a:xfrm>
          <a:prstGeom prst="wedgeRoundRectCallout">
            <a:avLst>
              <a:gd name="adj1" fmla="val -30139"/>
              <a:gd name="adj2" fmla="val -112495"/>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Check this box to have tag values added to the appointment subject</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202" y="976708"/>
            <a:ext cx="1372941" cy="1002987"/>
          </a:xfrm>
          <a:prstGeom prst="rect">
            <a:avLst/>
          </a:prstGeom>
        </p:spPr>
      </p:pic>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Personal Settings, “Tags” screen</a:t>
            </a:r>
          </a:p>
        </p:txBody>
      </p:sp>
    </p:spTree>
    <p:extLst>
      <p:ext uri="{BB962C8B-B14F-4D97-AF65-F5344CB8AC3E}">
        <p14:creationId xmlns:p14="http://schemas.microsoft.com/office/powerpoint/2010/main" val="57929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918" y="958850"/>
            <a:ext cx="7643229" cy="5254059"/>
          </a:xfrm>
          <a:prstGeom prst="rect">
            <a:avLst/>
          </a:prstGeom>
        </p:spPr>
      </p:pic>
      <p:sp>
        <p:nvSpPr>
          <p:cNvPr id="8" name="AutoShape 4"/>
          <p:cNvSpPr>
            <a:spLocks noChangeArrowheads="1"/>
          </p:cNvSpPr>
          <p:nvPr/>
        </p:nvSpPr>
        <p:spPr bwMode="auto">
          <a:xfrm>
            <a:off x="4816159" y="3955962"/>
            <a:ext cx="2455757" cy="871839"/>
          </a:xfrm>
          <a:prstGeom prst="wedgeRoundRectCallout">
            <a:avLst>
              <a:gd name="adj1" fmla="val 22269"/>
              <a:gd name="adj2" fmla="val -62525"/>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Settings for the Excel export that is possible at each reporting period</a:t>
            </a:r>
          </a:p>
        </p:txBody>
      </p:sp>
      <p:sp>
        <p:nvSpPr>
          <p:cNvPr id="19" name="AutoShape 4"/>
          <p:cNvSpPr>
            <a:spLocks noChangeArrowheads="1"/>
          </p:cNvSpPr>
          <p:nvPr/>
        </p:nvSpPr>
        <p:spPr bwMode="auto">
          <a:xfrm>
            <a:off x="3762059" y="1758813"/>
            <a:ext cx="2480285" cy="871839"/>
          </a:xfrm>
          <a:prstGeom prst="wedgeRoundRectCallout">
            <a:avLst>
              <a:gd name="adj1" fmla="val -73323"/>
              <a:gd name="adj2" fmla="val -61344"/>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Users can filter out appointments from the reporting, so that they can use the </a:t>
            </a: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calendar for various purposes.</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046" y="958850"/>
            <a:ext cx="1389297" cy="1014936"/>
          </a:xfrm>
          <a:prstGeom prst="rect">
            <a:avLst/>
          </a:prstGeom>
        </p:spPr>
      </p:pic>
      <p:sp>
        <p:nvSpPr>
          <p:cNvPr id="21" name="AutoShape 4"/>
          <p:cNvSpPr>
            <a:spLocks noChangeArrowheads="1"/>
          </p:cNvSpPr>
          <p:nvPr/>
        </p:nvSpPr>
        <p:spPr bwMode="auto">
          <a:xfrm>
            <a:off x="7302184" y="2305300"/>
            <a:ext cx="2239519" cy="686642"/>
          </a:xfrm>
          <a:prstGeom prst="wedgeRoundRectCallout">
            <a:avLst>
              <a:gd name="adj1" fmla="val -67425"/>
              <a:gd name="adj2" fmla="val -91300"/>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Select language for reporting and shared settings.   </a:t>
            </a:r>
          </a:p>
        </p:txBody>
      </p:sp>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Personal Settings, “General Settings” screen</a:t>
            </a:r>
          </a:p>
        </p:txBody>
      </p:sp>
    </p:spTree>
    <p:extLst>
      <p:ext uri="{BB962C8B-B14F-4D97-AF65-F5344CB8AC3E}">
        <p14:creationId xmlns:p14="http://schemas.microsoft.com/office/powerpoint/2010/main" val="57929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3676" y="977964"/>
            <a:ext cx="9440737" cy="528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a:off x="2920258" y="3097201"/>
            <a:ext cx="2602021" cy="1046576"/>
          </a:xfrm>
          <a:prstGeom prst="wedgeRoundRectCallout">
            <a:avLst>
              <a:gd name="adj1" fmla="val 67928"/>
              <a:gd name="adj2" fmla="val -157862"/>
              <a:gd name="adj3" fmla="val 16667"/>
            </a:avLst>
          </a:prstGeom>
          <a:solidFill>
            <a:schemeClr val="bg1"/>
          </a:solidFill>
          <a:ln w="0">
            <a:solidFill>
              <a:schemeClr val="tx1">
                <a:lumMod val="75000"/>
              </a:schemeClr>
            </a:solidFill>
            <a:miter lim="800000"/>
            <a:headEnd/>
            <a:tailEnd/>
          </a:ln>
        </p:spPr>
        <p:txBody>
          <a:bodyPr tIns="144000"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The </a:t>
            </a:r>
            <a:r>
              <a:rPr lang="en-GB" sz="1050" i="1" dirty="0">
                <a:solidFill>
                  <a:srgbClr val="033B64"/>
                </a:solidFill>
                <a:latin typeface="Verdana" panose="020B0604030504040204" pitchFamily="34" charset="0"/>
                <a:ea typeface="Verdana" panose="020B0604030504040204" pitchFamily="34" charset="0"/>
              </a:rPr>
              <a:t>TimeCard </a:t>
            </a:r>
            <a:r>
              <a:rPr lang="en-GB" sz="1050" dirty="0">
                <a:solidFill>
                  <a:srgbClr val="033B64"/>
                </a:solidFill>
                <a:latin typeface="Verdana" panose="020B0604030504040204" pitchFamily="34" charset="0"/>
                <a:ea typeface="Verdana" panose="020B0604030504040204" pitchFamily="34" charset="0"/>
              </a:rPr>
              <a:t>buttons for Settings, Time reporting and Statistics. This is from an admin installation, so the Global Settings button is shown.</a:t>
            </a:r>
            <a:endParaRPr lang="en-GB" sz="1050" dirty="0">
              <a:solidFill>
                <a:srgbClr val="000099"/>
              </a:solidFill>
              <a:latin typeface="Verdana" panose="020B0604030504040204" pitchFamily="34" charset="0"/>
              <a:ea typeface="Verdana" panose="020B0604030504040204" pitchFamily="34" charset="0"/>
            </a:endParaRPr>
          </a:p>
        </p:txBody>
      </p:sp>
      <p:sp>
        <p:nvSpPr>
          <p:cNvPr id="10"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i="1" dirty="0" err="1">
                <a:solidFill>
                  <a:srgbClr val="033B64"/>
                </a:solidFill>
                <a:latin typeface="Verdana" panose="020B0604030504040204" pitchFamily="34" charset="0"/>
                <a:ea typeface="Verdana" panose="020B0604030504040204" pitchFamily="34" charset="0"/>
              </a:rPr>
              <a:t>TimeCard</a:t>
            </a:r>
            <a:r>
              <a:rPr lang="en-US" altLang="sv-SE" b="1" dirty="0">
                <a:solidFill>
                  <a:srgbClr val="033B64"/>
                </a:solidFill>
                <a:latin typeface="Verdana" panose="020B0604030504040204" pitchFamily="34" charset="0"/>
                <a:ea typeface="Verdana" panose="020B0604030504040204" pitchFamily="34" charset="0"/>
              </a:rPr>
              <a:t> is fully integrated in Outlook </a:t>
            </a:r>
          </a:p>
        </p:txBody>
      </p:sp>
    </p:spTree>
    <p:extLst>
      <p:ext uri="{BB962C8B-B14F-4D97-AF65-F5344CB8AC3E}">
        <p14:creationId xmlns:p14="http://schemas.microsoft.com/office/powerpoint/2010/main" val="57929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9"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Personal Settings, “Report to” screen</a:t>
            </a:r>
          </a:p>
        </p:txBody>
      </p:sp>
      <p:pic>
        <p:nvPicPr>
          <p:cNvPr id="3" name="Picture 2" descr="A screenshot of a social media post&#10;&#10;Description automatically generated">
            <a:extLst>
              <a:ext uri="{FF2B5EF4-FFF2-40B4-BE49-F238E27FC236}">
                <a16:creationId xmlns:a16="http://schemas.microsoft.com/office/drawing/2014/main" id="{FD2CA109-94DE-4CEB-BBE1-E0B232DCB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995" y="1253301"/>
            <a:ext cx="6348010" cy="4351397"/>
          </a:xfrm>
          <a:prstGeom prst="rect">
            <a:avLst/>
          </a:prstGeom>
        </p:spPr>
      </p:pic>
      <p:sp>
        <p:nvSpPr>
          <p:cNvPr id="18" name="AutoShape 4"/>
          <p:cNvSpPr>
            <a:spLocks noChangeArrowheads="1"/>
          </p:cNvSpPr>
          <p:nvPr/>
        </p:nvSpPr>
        <p:spPr bwMode="auto">
          <a:xfrm>
            <a:off x="6305550" y="1761513"/>
            <a:ext cx="3102662" cy="2169183"/>
          </a:xfrm>
          <a:prstGeom prst="wedgeRoundRectCallout">
            <a:avLst>
              <a:gd name="adj1" fmla="val -64764"/>
              <a:gd name="adj2" fmla="val 10017"/>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This screen will be shown after each user’s first installation, for selection of the </a:t>
            </a:r>
            <a:r>
              <a:rPr lang="en-GB" sz="1050" i="1" dirty="0" err="1">
                <a:solidFill>
                  <a:srgbClr val="033B64"/>
                </a:solidFill>
                <a:latin typeface="Verdana" panose="020B0604030504040204" pitchFamily="34" charset="0"/>
                <a:ea typeface="Verdana" panose="020B0604030504040204" pitchFamily="34" charset="0"/>
              </a:rPr>
              <a:t>TimeCard</a:t>
            </a:r>
            <a:r>
              <a:rPr lang="en-GB" sz="1050" i="1" dirty="0">
                <a:solidFill>
                  <a:srgbClr val="033B64"/>
                </a:solidFill>
                <a:latin typeface="Verdana" panose="020B0604030504040204" pitchFamily="34" charset="0"/>
                <a:ea typeface="Verdana" panose="020B0604030504040204" pitchFamily="34" charset="0"/>
              </a:rPr>
              <a:t> </a:t>
            </a:r>
            <a:r>
              <a:rPr lang="en-GB" sz="1050" dirty="0">
                <a:solidFill>
                  <a:srgbClr val="033B64"/>
                </a:solidFill>
                <a:latin typeface="Verdana" panose="020B0604030504040204" pitchFamily="34" charset="0"/>
                <a:ea typeface="Verdana" panose="020B0604030504040204" pitchFamily="34" charset="0"/>
              </a:rPr>
              <a:t>database. This may also be done via AD.</a:t>
            </a:r>
            <a:br>
              <a:rPr lang="en-GB" sz="1050" dirty="0">
                <a:solidFill>
                  <a:srgbClr val="033B64"/>
                </a:solidFill>
                <a:latin typeface="Verdana" panose="020B0604030504040204" pitchFamily="34" charset="0"/>
                <a:ea typeface="Verdana" panose="020B0604030504040204" pitchFamily="34" charset="0"/>
              </a:rPr>
            </a:br>
            <a:endParaRPr lang="en-GB" sz="1050" dirty="0">
              <a:solidFill>
                <a:srgbClr val="033B64"/>
              </a:solidFill>
              <a:latin typeface="Verdana" panose="020B0604030504040204" pitchFamily="34" charset="0"/>
              <a:ea typeface="Verdana" panose="020B0604030504040204" pitchFamily="34" charset="0"/>
            </a:endParaRPr>
          </a:p>
          <a:p>
            <a:pPr algn="ctr" eaLnBrk="1" hangingPunct="1">
              <a:defRPr/>
            </a:pPr>
            <a:r>
              <a:rPr lang="en-GB" sz="1050" dirty="0">
                <a:solidFill>
                  <a:srgbClr val="033B64"/>
                </a:solidFill>
                <a:latin typeface="Verdana" panose="020B0604030504040204" pitchFamily="34" charset="0"/>
                <a:ea typeface="Verdana" panose="020B0604030504040204" pitchFamily="34" charset="0"/>
              </a:rPr>
              <a:t>The screen will also be shown automatically if the database, and users can open the screen and change database manually, for example after change of department.</a:t>
            </a:r>
          </a:p>
        </p:txBody>
      </p:sp>
    </p:spTree>
    <p:extLst>
      <p:ext uri="{BB962C8B-B14F-4D97-AF65-F5344CB8AC3E}">
        <p14:creationId xmlns:p14="http://schemas.microsoft.com/office/powerpoint/2010/main" val="57929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8" name="Text Box 5"/>
          <p:cNvSpPr txBox="1">
            <a:spLocks noChangeArrowheads="1"/>
          </p:cNvSpPr>
          <p:nvPr/>
        </p:nvSpPr>
        <p:spPr bwMode="auto">
          <a:xfrm>
            <a:off x="2768252" y="958610"/>
            <a:ext cx="6908789" cy="487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130000"/>
              </a:lnSpc>
              <a:spcBef>
                <a:spcPct val="0"/>
              </a:spcBef>
              <a:buFont typeface="Arial" panose="020B0604020202020204" pitchFamily="34" charset="0"/>
              <a:buNone/>
            </a:pPr>
            <a:r>
              <a:rPr lang="en-GB" sz="1400" dirty="0">
                <a:solidFill>
                  <a:srgbClr val="023A64"/>
                </a:solidFill>
              </a:rPr>
              <a:t>When users have reported for some time the data can be studied in statistics reports. Each user may see his/her own statistics, and the administrator and management can see statistics for all users.</a:t>
            </a:r>
            <a:endParaRPr lang="en-US" sz="1400" dirty="0">
              <a:solidFill>
                <a:srgbClr val="023A64"/>
              </a:solidFill>
            </a:endParaRPr>
          </a:p>
          <a:p>
            <a:pPr eaLnBrk="1" hangingPunct="1">
              <a:lnSpc>
                <a:spcPct val="130000"/>
              </a:lnSpc>
              <a:spcBef>
                <a:spcPct val="0"/>
              </a:spcBef>
              <a:buFontTx/>
              <a:buNone/>
            </a:pPr>
            <a:br>
              <a:rPr lang="en-GB" sz="1400" dirty="0">
                <a:solidFill>
                  <a:srgbClr val="023A64"/>
                </a:solidFill>
              </a:rPr>
            </a:br>
            <a:r>
              <a:rPr lang="en-GB" sz="1400" dirty="0">
                <a:solidFill>
                  <a:srgbClr val="023A64"/>
                </a:solidFill>
              </a:rPr>
              <a:t>The statistics are shown in an Excel file, and all the standard Excel features can be used with the </a:t>
            </a:r>
            <a:r>
              <a:rPr lang="en-GB" sz="1400" i="1" dirty="0" err="1">
                <a:solidFill>
                  <a:srgbClr val="023A64"/>
                </a:solidFill>
              </a:rPr>
              <a:t>TimeCard</a:t>
            </a:r>
            <a:r>
              <a:rPr lang="en-GB" sz="1400" i="1" dirty="0">
                <a:solidFill>
                  <a:srgbClr val="023A64"/>
                </a:solidFill>
              </a:rPr>
              <a:t> </a:t>
            </a:r>
            <a:r>
              <a:rPr lang="en-GB" sz="1400" dirty="0">
                <a:solidFill>
                  <a:srgbClr val="023A64"/>
                </a:solidFill>
              </a:rPr>
              <a:t>statistics. </a:t>
            </a:r>
            <a:br>
              <a:rPr lang="en-GB" sz="1400" dirty="0">
                <a:solidFill>
                  <a:srgbClr val="023A64"/>
                </a:solidFill>
              </a:rPr>
            </a:br>
            <a:br>
              <a:rPr lang="en-GB" sz="1400" dirty="0">
                <a:solidFill>
                  <a:srgbClr val="023A64"/>
                </a:solidFill>
              </a:rPr>
            </a:br>
            <a:r>
              <a:rPr lang="sv-SE" sz="1400" dirty="0">
                <a:solidFill>
                  <a:srgbClr val="023A64"/>
                </a:solidFill>
              </a:rPr>
              <a:t>The </a:t>
            </a:r>
            <a:r>
              <a:rPr lang="sv-SE" sz="1400" i="1" dirty="0">
                <a:solidFill>
                  <a:srgbClr val="023A64"/>
                </a:solidFill>
              </a:rPr>
              <a:t>TimeCard</a:t>
            </a:r>
            <a:r>
              <a:rPr lang="en-GB" sz="1400" dirty="0">
                <a:solidFill>
                  <a:srgbClr val="023A64"/>
                </a:solidFill>
              </a:rPr>
              <a:t> statistics have three default reports per tag. When the Expenses feature has been enabled there will be one additional expenses report per tag.</a:t>
            </a:r>
            <a:br>
              <a:rPr lang="en-GB" sz="1400" dirty="0">
                <a:solidFill>
                  <a:srgbClr val="023A64"/>
                </a:solidFill>
              </a:rPr>
            </a:br>
            <a:br>
              <a:rPr lang="en-GB" sz="1400" dirty="0">
                <a:solidFill>
                  <a:srgbClr val="023A64"/>
                </a:solidFill>
              </a:rPr>
            </a:br>
            <a:r>
              <a:rPr lang="en-GB" sz="1400" dirty="0">
                <a:solidFill>
                  <a:srgbClr val="023A64"/>
                </a:solidFill>
              </a:rPr>
              <a:t>It is also possible to create custom reports from the data in the </a:t>
            </a:r>
            <a:r>
              <a:rPr lang="en-GB" sz="1400" i="1" dirty="0" err="1">
                <a:solidFill>
                  <a:srgbClr val="023A64"/>
                </a:solidFill>
              </a:rPr>
              <a:t>TimeCard</a:t>
            </a:r>
            <a:r>
              <a:rPr lang="en-GB" sz="1400" dirty="0">
                <a:solidFill>
                  <a:srgbClr val="023A64"/>
                </a:solidFill>
              </a:rPr>
              <a:t> database.</a:t>
            </a:r>
            <a:br>
              <a:rPr lang="en-GB" sz="1400" dirty="0">
                <a:solidFill>
                  <a:srgbClr val="023A64"/>
                </a:solidFill>
              </a:rPr>
            </a:br>
            <a:br>
              <a:rPr lang="en-GB" sz="1400" dirty="0">
                <a:solidFill>
                  <a:srgbClr val="023A64"/>
                </a:solidFill>
              </a:rPr>
            </a:br>
            <a:r>
              <a:rPr lang="en-GB" sz="1400" dirty="0">
                <a:solidFill>
                  <a:srgbClr val="023A64"/>
                </a:solidFill>
              </a:rPr>
              <a:t>Let’s look at the last part!</a:t>
            </a:r>
            <a:br>
              <a:rPr lang="en-GB" sz="1400" dirty="0">
                <a:solidFill>
                  <a:srgbClr val="023A64"/>
                </a:solidFill>
              </a:rPr>
            </a:br>
            <a:endParaRPr lang="en-GB" sz="1400" dirty="0">
              <a:solidFill>
                <a:srgbClr val="023A64"/>
              </a:solidFill>
            </a:endParaRPr>
          </a:p>
          <a:p>
            <a:pPr eaLnBrk="1" hangingPunct="1">
              <a:lnSpc>
                <a:spcPct val="130000"/>
              </a:lnSpc>
              <a:spcBef>
                <a:spcPct val="0"/>
              </a:spcBef>
              <a:buFontTx/>
              <a:buNone/>
            </a:pPr>
            <a:br>
              <a:rPr lang="en-GB" sz="1100" dirty="0">
                <a:solidFill>
                  <a:srgbClr val="008254"/>
                </a:solidFill>
              </a:rPr>
            </a:br>
            <a:r>
              <a:rPr lang="en-GB" sz="400" dirty="0">
                <a:solidFill>
                  <a:schemeClr val="accent2"/>
                </a:solidFill>
              </a:rPr>
              <a:t>   </a:t>
            </a:r>
            <a:endParaRPr lang="en-GB" sz="1000" dirty="0">
              <a:solidFill>
                <a:schemeClr val="accent2"/>
              </a:solidFill>
            </a:endParaRPr>
          </a:p>
        </p:txBody>
      </p:sp>
      <p:pic>
        <p:nvPicPr>
          <p:cNvPr id="16" name="Picture 11" descr="C:\Users\Kate Kalmström\Documents\kalmstrom.com\OLAP\images\OLP_b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1890" y="4422153"/>
            <a:ext cx="2514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2486" y="1045944"/>
            <a:ext cx="1438095" cy="885714"/>
          </a:xfrm>
          <a:prstGeom prst="rect">
            <a:avLst/>
          </a:prstGeom>
        </p:spPr>
      </p:pic>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Statistics</a:t>
            </a:r>
          </a:p>
        </p:txBody>
      </p:sp>
    </p:spTree>
    <p:extLst>
      <p:ext uri="{BB962C8B-B14F-4D97-AF65-F5344CB8AC3E}">
        <p14:creationId xmlns:p14="http://schemas.microsoft.com/office/powerpoint/2010/main" val="331597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524" y="974626"/>
            <a:ext cx="7738001" cy="5263336"/>
          </a:xfrm>
          <a:prstGeom prst="rect">
            <a:avLst/>
          </a:prstGeom>
        </p:spPr>
      </p:pic>
      <p:sp>
        <p:nvSpPr>
          <p:cNvPr id="9" name="AutoShape 12"/>
          <p:cNvSpPr>
            <a:spLocks noChangeArrowheads="1"/>
          </p:cNvSpPr>
          <p:nvPr/>
        </p:nvSpPr>
        <p:spPr bwMode="auto">
          <a:xfrm>
            <a:off x="6382410" y="4267978"/>
            <a:ext cx="1795046" cy="752533"/>
          </a:xfrm>
          <a:prstGeom prst="wedgeRoundRectCallout">
            <a:avLst>
              <a:gd name="adj1" fmla="val -83632"/>
              <a:gd name="adj2" fmla="val 127596"/>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Each of the statistics reports has a pivot and a graphic representation.</a:t>
            </a:r>
          </a:p>
        </p:txBody>
      </p:sp>
      <p:sp>
        <p:nvSpPr>
          <p:cNvPr id="10"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Statistics Home</a:t>
            </a:r>
          </a:p>
        </p:txBody>
      </p:sp>
    </p:spTree>
    <p:extLst>
      <p:ext uri="{BB962C8B-B14F-4D97-AF65-F5344CB8AC3E}">
        <p14:creationId xmlns:p14="http://schemas.microsoft.com/office/powerpoint/2010/main" val="57929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250" y="984154"/>
            <a:ext cx="6970367" cy="5242841"/>
          </a:xfrm>
          <a:prstGeom prst="rect">
            <a:avLst/>
          </a:prstGeom>
        </p:spPr>
      </p:pic>
      <p:sp>
        <p:nvSpPr>
          <p:cNvPr id="8" name="Rectangle 16"/>
          <p:cNvSpPr txBox="1">
            <a:spLocks noChangeArrowheads="1"/>
          </p:cNvSpPr>
          <p:nvPr/>
        </p:nvSpPr>
        <p:spPr bwMode="auto">
          <a:xfrm>
            <a:off x="2152650" y="438150"/>
            <a:ext cx="417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br>
              <a:rPr lang="sv-SE" sz="1200" b="1">
                <a:solidFill>
                  <a:schemeClr val="accent2"/>
                </a:solidFill>
              </a:rPr>
            </a:br>
            <a:br>
              <a:rPr lang="sv-SE" sz="1200" b="1">
                <a:solidFill>
                  <a:schemeClr val="accent2"/>
                </a:solidFill>
              </a:rPr>
            </a:br>
            <a:endParaRPr lang="en-GB" sz="1100">
              <a:solidFill>
                <a:schemeClr val="accent2"/>
              </a:solidFill>
            </a:endParaRPr>
          </a:p>
        </p:txBody>
      </p:sp>
      <p:sp>
        <p:nvSpPr>
          <p:cNvPr id="18" name="AutoShape 18"/>
          <p:cNvSpPr>
            <a:spLocks noChangeArrowheads="1"/>
          </p:cNvSpPr>
          <p:nvPr/>
        </p:nvSpPr>
        <p:spPr bwMode="auto">
          <a:xfrm>
            <a:off x="4118378" y="2842932"/>
            <a:ext cx="1722839" cy="574788"/>
          </a:xfrm>
          <a:prstGeom prst="wedgeRoundRectCallout">
            <a:avLst>
              <a:gd name="adj1" fmla="val -66682"/>
              <a:gd name="adj2" fmla="val 183403"/>
              <a:gd name="adj3" fmla="val 16667"/>
            </a:avLst>
          </a:prstGeom>
          <a:solidFill>
            <a:schemeClr val="bg1"/>
          </a:solidFill>
          <a:ln w="0">
            <a:solidFill>
              <a:schemeClr val="tx1">
                <a:lumMod val="75000"/>
              </a:schemeClr>
            </a:solidFill>
            <a:miter lim="800000"/>
            <a:headEnd/>
            <a:tailEnd/>
          </a:ln>
        </p:spPr>
        <p:txBody>
          <a:bodyPr tIns="108000" bIns="108000"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Drill into the data to see more details by clicking the + signs </a:t>
            </a:r>
          </a:p>
        </p:txBody>
      </p:sp>
      <p:sp>
        <p:nvSpPr>
          <p:cNvPr id="10"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Pivot representation</a:t>
            </a:r>
          </a:p>
        </p:txBody>
      </p:sp>
    </p:spTree>
    <p:extLst>
      <p:ext uri="{BB962C8B-B14F-4D97-AF65-F5344CB8AC3E}">
        <p14:creationId xmlns:p14="http://schemas.microsoft.com/office/powerpoint/2010/main" val="57929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014" y="991914"/>
            <a:ext cx="6934063" cy="5258574"/>
          </a:xfrm>
          <a:prstGeom prst="rect">
            <a:avLst/>
          </a:prstGeom>
        </p:spPr>
      </p:pic>
      <p:sp>
        <p:nvSpPr>
          <p:cNvPr id="9" name="AutoShape 18"/>
          <p:cNvSpPr>
            <a:spLocks noChangeArrowheads="1"/>
          </p:cNvSpPr>
          <p:nvPr/>
        </p:nvSpPr>
        <p:spPr bwMode="auto">
          <a:xfrm>
            <a:off x="6723192" y="2060782"/>
            <a:ext cx="2286000" cy="745356"/>
          </a:xfrm>
          <a:prstGeom prst="wedgeRoundRectCallout">
            <a:avLst>
              <a:gd name="adj1" fmla="val -67346"/>
              <a:gd name="adj2" fmla="val 81551"/>
              <a:gd name="adj3" fmla="val 16667"/>
            </a:avLst>
          </a:prstGeom>
          <a:solidFill>
            <a:schemeClr val="bg1"/>
          </a:solidFill>
          <a:ln w="0">
            <a:solidFill>
              <a:schemeClr val="tx1">
                <a:lumMod val="75000"/>
              </a:schemeClr>
            </a:solidFill>
            <a:miter lim="800000"/>
            <a:headEnd/>
            <a:tailEnd/>
          </a:ln>
        </p:spPr>
        <p:txBody>
          <a:bodyPr tIns="108000" bIns="108000"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Use the Excel tools to create any presentations you wish</a:t>
            </a:r>
          </a:p>
        </p:txBody>
      </p:sp>
      <p:sp>
        <p:nvSpPr>
          <p:cNvPr id="10"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Graphic representation</a:t>
            </a:r>
          </a:p>
        </p:txBody>
      </p:sp>
    </p:spTree>
    <p:extLst>
      <p:ext uri="{BB962C8B-B14F-4D97-AF65-F5344CB8AC3E}">
        <p14:creationId xmlns:p14="http://schemas.microsoft.com/office/powerpoint/2010/main" val="57929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8" name="Text Box 4"/>
          <p:cNvSpPr txBox="1">
            <a:spLocks noChangeArrowheads="1"/>
          </p:cNvSpPr>
          <p:nvPr/>
        </p:nvSpPr>
        <p:spPr bwMode="auto">
          <a:xfrm>
            <a:off x="1905324" y="1006799"/>
            <a:ext cx="8381351" cy="276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nSpc>
                <a:spcPct val="140000"/>
              </a:lnSpc>
              <a:spcBef>
                <a:spcPct val="0"/>
              </a:spcBef>
              <a:buNone/>
            </a:pPr>
            <a:r>
              <a:rPr lang="en-US" sz="1400" dirty="0">
                <a:solidFill>
                  <a:srgbClr val="023A64"/>
                </a:solidFill>
              </a:rPr>
              <a:t>Thank you for watching this slide show!</a:t>
            </a:r>
            <a:br>
              <a:rPr lang="en-US" sz="1400" dirty="0">
                <a:solidFill>
                  <a:srgbClr val="023A64"/>
                </a:solidFill>
              </a:rPr>
            </a:br>
            <a:r>
              <a:rPr lang="en-US" sz="1400" dirty="0">
                <a:solidFill>
                  <a:srgbClr val="023A64"/>
                </a:solidFill>
              </a:rPr>
              <a:t>   </a:t>
            </a:r>
            <a:br>
              <a:rPr lang="en-US" sz="1400" dirty="0">
                <a:solidFill>
                  <a:srgbClr val="023A64"/>
                </a:solidFill>
              </a:rPr>
            </a:br>
            <a:r>
              <a:rPr lang="en-US" sz="1400" dirty="0">
                <a:solidFill>
                  <a:srgbClr val="023A64"/>
                </a:solidFill>
              </a:rPr>
              <a:t>You will find more information about </a:t>
            </a:r>
            <a:r>
              <a:rPr lang="en-US" sz="1400" i="1" dirty="0">
                <a:solidFill>
                  <a:srgbClr val="023A64"/>
                </a:solidFill>
              </a:rPr>
              <a:t>TimeCard</a:t>
            </a:r>
            <a:r>
              <a:rPr lang="en-US" sz="1400" dirty="0">
                <a:solidFill>
                  <a:srgbClr val="023A64"/>
                </a:solidFill>
              </a:rPr>
              <a:t> at </a:t>
            </a:r>
            <a:r>
              <a:rPr lang="en-US" sz="1400" dirty="0">
                <a:hlinkClick r:id="rId5"/>
              </a:rPr>
              <a:t>https://bizsolutions365.com/our-products/timecard/timecard-workgroup/</a:t>
            </a:r>
            <a:r>
              <a:rPr lang="en-US" sz="1400" dirty="0">
                <a:solidFill>
                  <a:srgbClr val="023A64"/>
                </a:solidFill>
              </a:rPr>
              <a:t>. There you can download the full version of the software and evaluate it for 30 days before you decide if you want to subscribe to it. </a:t>
            </a:r>
            <a:br>
              <a:rPr lang="en-US" sz="1400" dirty="0">
                <a:solidFill>
                  <a:srgbClr val="023A64"/>
                </a:solidFill>
              </a:rPr>
            </a:br>
            <a:r>
              <a:rPr lang="en-US" sz="1400" dirty="0">
                <a:solidFill>
                  <a:srgbClr val="023A64"/>
                </a:solidFill>
              </a:rPr>
              <a:t>  </a:t>
            </a:r>
          </a:p>
          <a:p>
            <a:pPr eaLnBrk="1" hangingPunct="1">
              <a:lnSpc>
                <a:spcPct val="140000"/>
              </a:lnSpc>
              <a:spcBef>
                <a:spcPct val="0"/>
              </a:spcBef>
              <a:buFontTx/>
              <a:buNone/>
            </a:pPr>
            <a:r>
              <a:rPr lang="en-US" sz="1400" dirty="0">
                <a:solidFill>
                  <a:srgbClr val="023A64"/>
                </a:solidFill>
              </a:rPr>
              <a:t>On the website you can also find a detailed </a:t>
            </a:r>
            <a:r>
              <a:rPr lang="en-US" sz="1400" dirty="0">
                <a:solidFill>
                  <a:srgbClr val="023A64"/>
                </a:solidFill>
                <a:hlinkClick r:id="rId6"/>
              </a:rPr>
              <a:t>manual</a:t>
            </a:r>
            <a:r>
              <a:rPr lang="en-US" sz="1400" dirty="0">
                <a:solidFill>
                  <a:srgbClr val="023A64"/>
                </a:solidFill>
              </a:rPr>
              <a:t>, </a:t>
            </a:r>
            <a:r>
              <a:rPr lang="en-US" sz="1400" dirty="0">
                <a:solidFill>
                  <a:srgbClr val="023A64"/>
                </a:solidFill>
                <a:hlinkClick r:id="rId7"/>
              </a:rPr>
              <a:t>video demonstrations </a:t>
            </a:r>
            <a:r>
              <a:rPr lang="en-US" sz="1400" dirty="0">
                <a:solidFill>
                  <a:srgbClr val="023A64"/>
                </a:solidFill>
              </a:rPr>
              <a:t>of </a:t>
            </a:r>
            <a:r>
              <a:rPr lang="en-US" sz="1400" i="1" dirty="0" err="1">
                <a:solidFill>
                  <a:srgbClr val="023A64"/>
                </a:solidFill>
              </a:rPr>
              <a:t>TimeCard</a:t>
            </a:r>
            <a:r>
              <a:rPr lang="en-US" sz="1400" dirty="0">
                <a:solidFill>
                  <a:srgbClr val="023A64"/>
                </a:solidFill>
              </a:rPr>
              <a:t> and information about subscription levels and support.</a:t>
            </a:r>
          </a:p>
          <a:p>
            <a:pPr eaLnBrk="1" hangingPunct="1">
              <a:lnSpc>
                <a:spcPct val="140000"/>
              </a:lnSpc>
              <a:spcBef>
                <a:spcPct val="0"/>
              </a:spcBef>
              <a:buFontTx/>
              <a:buNone/>
            </a:pPr>
            <a:r>
              <a:rPr lang="sv-SE" sz="1400" dirty="0">
                <a:solidFill>
                  <a:srgbClr val="023A64"/>
                </a:solidFill>
              </a:rPr>
              <a:t>   </a:t>
            </a:r>
            <a:endParaRPr lang="en-GB" sz="1400" dirty="0">
              <a:solidFill>
                <a:srgbClr val="023A64"/>
              </a:solidFill>
            </a:endParaRPr>
          </a:p>
        </p:txBody>
      </p:sp>
      <p:pic>
        <p:nvPicPr>
          <p:cNvPr id="16" name="Picture 11" descr="C:\Users\Kate Kalmström\Documents\kalmstrom.com\TC\images\TC_bg.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4444" y="3969656"/>
            <a:ext cx="24876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More info</a:t>
            </a:r>
          </a:p>
        </p:txBody>
      </p:sp>
    </p:spTree>
    <p:extLst>
      <p:ext uri="{BB962C8B-B14F-4D97-AF65-F5344CB8AC3E}">
        <p14:creationId xmlns:p14="http://schemas.microsoft.com/office/powerpoint/2010/main" val="331597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12240" y="958852"/>
            <a:ext cx="6684029" cy="52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835150" y="982663"/>
            <a:ext cx="43926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sv-SE" sz="500">
                <a:solidFill>
                  <a:schemeClr val="accent2"/>
                </a:solidFill>
              </a:rPr>
              <a:t>   </a:t>
            </a:r>
            <a:br>
              <a:rPr lang="sv-SE" sz="900">
                <a:solidFill>
                  <a:schemeClr val="accent2"/>
                </a:solidFill>
              </a:rPr>
            </a:br>
            <a:endParaRPr lang="en-GB" sz="900">
              <a:solidFill>
                <a:schemeClr val="accent2"/>
              </a:solidFill>
            </a:endParaRPr>
          </a:p>
        </p:txBody>
      </p:sp>
      <p:sp>
        <p:nvSpPr>
          <p:cNvPr id="9" name="AutoShape 12"/>
          <p:cNvSpPr>
            <a:spLocks noChangeArrowheads="1"/>
          </p:cNvSpPr>
          <p:nvPr/>
        </p:nvSpPr>
        <p:spPr bwMode="auto">
          <a:xfrm>
            <a:off x="3517896" y="3955159"/>
            <a:ext cx="2738884" cy="1214437"/>
          </a:xfrm>
          <a:prstGeom prst="wedgeRoundRectCallout">
            <a:avLst>
              <a:gd name="adj1" fmla="val 96407"/>
              <a:gd name="adj2" fmla="val -218997"/>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Users work with the appointment as they normally would, but they also select 1-3 values with time reporting data.  </a:t>
            </a:r>
            <a:br>
              <a:rPr lang="en-GB" sz="1050" dirty="0">
                <a:solidFill>
                  <a:srgbClr val="033B64"/>
                </a:solidFill>
                <a:latin typeface="Verdana" panose="020B0604030504040204" pitchFamily="34" charset="0"/>
                <a:ea typeface="Verdana" panose="020B0604030504040204" pitchFamily="34" charset="0"/>
              </a:rPr>
            </a:b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All info in the appointment will be transferred to the database</a:t>
            </a:r>
            <a:r>
              <a:rPr lang="en-GB" sz="1050" dirty="0">
                <a:solidFill>
                  <a:srgbClr val="000099"/>
                </a:solidFill>
                <a:latin typeface="Verdana" panose="020B0604030504040204" pitchFamily="34" charset="0"/>
                <a:ea typeface="Verdana" panose="020B0604030504040204" pitchFamily="34" charset="0"/>
              </a:rPr>
              <a:t>.</a:t>
            </a:r>
          </a:p>
        </p:txBody>
      </p:sp>
      <p:sp>
        <p:nvSpPr>
          <p:cNvPr id="15" name="AutoShape 6"/>
          <p:cNvSpPr>
            <a:spLocks noChangeArrowheads="1"/>
          </p:cNvSpPr>
          <p:nvPr/>
        </p:nvSpPr>
        <p:spPr bwMode="auto">
          <a:xfrm>
            <a:off x="6719884" y="3821809"/>
            <a:ext cx="2776537" cy="1777325"/>
          </a:xfrm>
          <a:prstGeom prst="wedgeRoundRectCallout">
            <a:avLst>
              <a:gd name="adj1" fmla="val -13356"/>
              <a:gd name="adj2" fmla="val -16395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US" sz="1050" dirty="0">
                <a:solidFill>
                  <a:srgbClr val="033B64"/>
                </a:solidFill>
                <a:latin typeface="Verdana" panose="020B0604030504040204" pitchFamily="34" charset="0"/>
                <a:ea typeface="Verdana" panose="020B0604030504040204" pitchFamily="34" charset="0"/>
              </a:rPr>
              <a:t>Tag each appointment by selecting a value from the dropdown.</a:t>
            </a:r>
            <a:br>
              <a:rPr lang="en-US" sz="1050" dirty="0">
                <a:solidFill>
                  <a:srgbClr val="033B64"/>
                </a:solidFill>
                <a:latin typeface="Verdana" panose="020B0604030504040204" pitchFamily="34" charset="0"/>
                <a:ea typeface="Verdana" panose="020B0604030504040204" pitchFamily="34" charset="0"/>
              </a:rPr>
            </a:br>
            <a:r>
              <a:rPr lang="en-US" sz="1050" dirty="0">
                <a:solidFill>
                  <a:srgbClr val="033B64"/>
                </a:solidFill>
                <a:latin typeface="Verdana" panose="020B0604030504040204" pitchFamily="34" charset="0"/>
                <a:ea typeface="Verdana" panose="020B0604030504040204" pitchFamily="34" charset="0"/>
              </a:rPr>
              <a:t> </a:t>
            </a:r>
            <a:br>
              <a:rPr lang="en-US" sz="1050" dirty="0">
                <a:solidFill>
                  <a:srgbClr val="033B64"/>
                </a:solidFill>
                <a:latin typeface="Verdana" panose="020B0604030504040204" pitchFamily="34" charset="0"/>
                <a:ea typeface="Verdana" panose="020B0604030504040204" pitchFamily="34" charset="0"/>
              </a:rPr>
            </a:br>
            <a:r>
              <a:rPr lang="en-US" sz="1050" dirty="0">
                <a:solidFill>
                  <a:srgbClr val="033B64"/>
                </a:solidFill>
                <a:latin typeface="Verdana" panose="020B0604030504040204" pitchFamily="34" charset="0"/>
                <a:ea typeface="Verdana" panose="020B0604030504040204" pitchFamily="34" charset="0"/>
              </a:rPr>
              <a:t>By default the </a:t>
            </a:r>
            <a:r>
              <a:rPr lang="en-US" sz="1050" i="1" dirty="0">
                <a:solidFill>
                  <a:srgbClr val="033B64"/>
                </a:solidFill>
                <a:latin typeface="Verdana" panose="020B0604030504040204" pitchFamily="34" charset="0"/>
                <a:ea typeface="Verdana" panose="020B0604030504040204" pitchFamily="34" charset="0"/>
              </a:rPr>
              <a:t>TimeCard</a:t>
            </a:r>
            <a:r>
              <a:rPr lang="en-US" sz="1050" dirty="0">
                <a:solidFill>
                  <a:srgbClr val="033B64"/>
                </a:solidFill>
                <a:latin typeface="Verdana" panose="020B0604030504040204" pitchFamily="34" charset="0"/>
                <a:ea typeface="Verdana" panose="020B0604030504040204" pitchFamily="34" charset="0"/>
              </a:rPr>
              <a:t> tags are Customer and Task, but the administrator can easily change them into other parameters in the Global Settings.</a:t>
            </a:r>
          </a:p>
        </p:txBody>
      </p:sp>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Tag appointments with time reporting data</a:t>
            </a:r>
          </a:p>
        </p:txBody>
      </p:sp>
    </p:spTree>
    <p:extLst>
      <p:ext uri="{BB962C8B-B14F-4D97-AF65-F5344CB8AC3E}">
        <p14:creationId xmlns:p14="http://schemas.microsoft.com/office/powerpoint/2010/main" val="57929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9356" y="983902"/>
            <a:ext cx="9015240" cy="5254059"/>
          </a:xfrm>
          <a:prstGeom prst="rect">
            <a:avLst/>
          </a:prstGeom>
        </p:spPr>
      </p:pic>
      <p:sp>
        <p:nvSpPr>
          <p:cNvPr id="8" name="Text Box 4"/>
          <p:cNvSpPr txBox="1">
            <a:spLocks noChangeArrowheads="1"/>
          </p:cNvSpPr>
          <p:nvPr/>
        </p:nvSpPr>
        <p:spPr bwMode="auto">
          <a:xfrm>
            <a:off x="1835150" y="982663"/>
            <a:ext cx="43926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sv-SE" sz="500">
                <a:solidFill>
                  <a:schemeClr val="accent2"/>
                </a:solidFill>
              </a:rPr>
              <a:t>   </a:t>
            </a:r>
            <a:br>
              <a:rPr lang="sv-SE" sz="900">
                <a:solidFill>
                  <a:schemeClr val="accent2"/>
                </a:solidFill>
              </a:rPr>
            </a:br>
            <a:endParaRPr lang="en-GB" sz="900">
              <a:solidFill>
                <a:schemeClr val="accent2"/>
              </a:solidFill>
            </a:endParaRPr>
          </a:p>
        </p:txBody>
      </p:sp>
      <p:sp>
        <p:nvSpPr>
          <p:cNvPr id="9" name="AutoShape 12"/>
          <p:cNvSpPr>
            <a:spLocks noChangeArrowheads="1"/>
          </p:cNvSpPr>
          <p:nvPr/>
        </p:nvSpPr>
        <p:spPr bwMode="auto">
          <a:xfrm>
            <a:off x="1997988" y="4753774"/>
            <a:ext cx="3301753" cy="1214437"/>
          </a:xfrm>
          <a:prstGeom prst="wedgeRoundRectCallout">
            <a:avLst>
              <a:gd name="adj1" fmla="val 28182"/>
              <a:gd name="adj2" fmla="val -70437"/>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The Expenses feature must be enabled by the administrator in the </a:t>
            </a: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Global Settings. </a:t>
            </a:r>
            <a:endParaRPr lang="en-GB" dirty="0">
              <a:solidFill>
                <a:srgbClr val="033B64"/>
              </a:solidFill>
              <a:cs typeface="+mn-cs"/>
            </a:endParaRPr>
          </a:p>
          <a:p>
            <a:pPr algn="ctr" eaLnBrk="1" hangingPunct="1">
              <a:defRPr/>
            </a:pPr>
            <a:r>
              <a:rPr lang="en-GB" sz="1050" dirty="0">
                <a:solidFill>
                  <a:srgbClr val="033B64"/>
                </a:solidFill>
                <a:latin typeface="Verdana" panose="020B0604030504040204" pitchFamily="34" charset="0"/>
                <a:ea typeface="Verdana" panose="020B0604030504040204" pitchFamily="34" charset="0"/>
              </a:rPr>
              <a:t>In the </a:t>
            </a:r>
            <a:r>
              <a:rPr lang="en-GB" sz="1050" i="1" dirty="0">
                <a:solidFill>
                  <a:srgbClr val="033B64"/>
                </a:solidFill>
                <a:latin typeface="Verdana" panose="020B0604030504040204" pitchFamily="34" charset="0"/>
                <a:ea typeface="Verdana" panose="020B0604030504040204" pitchFamily="34" charset="0"/>
              </a:rPr>
              <a:t>TimeCard</a:t>
            </a:r>
            <a:r>
              <a:rPr lang="en-GB" sz="1050" dirty="0">
                <a:solidFill>
                  <a:srgbClr val="033B64"/>
                </a:solidFill>
                <a:latin typeface="Verdana" panose="020B0604030504040204" pitchFamily="34" charset="0"/>
                <a:ea typeface="Verdana" panose="020B0604030504040204" pitchFamily="34" charset="0"/>
              </a:rPr>
              <a:t> settings, the admin can decide what labels should be used in the Add/Edit Expenses dialog. </a:t>
            </a:r>
            <a:endParaRPr lang="en-GB" sz="1050" dirty="0">
              <a:solidFill>
                <a:srgbClr val="000099"/>
              </a:solidFill>
              <a:latin typeface="Verdana" panose="020B0604030504040204" pitchFamily="34" charset="0"/>
              <a:ea typeface="Verdana" panose="020B0604030504040204" pitchFamily="34" charset="0"/>
            </a:endParaRPr>
          </a:p>
        </p:txBody>
      </p:sp>
      <p:sp>
        <p:nvSpPr>
          <p:cNvPr id="15" name="AutoShape 6"/>
          <p:cNvSpPr>
            <a:spLocks noChangeArrowheads="1"/>
          </p:cNvSpPr>
          <p:nvPr/>
        </p:nvSpPr>
        <p:spPr bwMode="auto">
          <a:xfrm>
            <a:off x="7004741" y="3720702"/>
            <a:ext cx="1976419" cy="1233488"/>
          </a:xfrm>
          <a:prstGeom prst="wedgeRoundRectCallout">
            <a:avLst>
              <a:gd name="adj1" fmla="val -82649"/>
              <a:gd name="adj2" fmla="val -201513"/>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US" sz="1050" dirty="0">
                <a:solidFill>
                  <a:srgbClr val="033B64"/>
                </a:solidFill>
                <a:latin typeface="Verdana" panose="020B0604030504040204" pitchFamily="34" charset="0"/>
                <a:ea typeface="Verdana" panose="020B0604030504040204" pitchFamily="34" charset="0"/>
              </a:rPr>
              <a:t>Press the Expenses button to add expenses to the appointment. These will be entered into the database when the appointment is reported.</a:t>
            </a:r>
          </a:p>
        </p:txBody>
      </p:sp>
      <p:sp>
        <p:nvSpPr>
          <p:cNvPr id="14"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Add expenses to appointments</a:t>
            </a:r>
          </a:p>
        </p:txBody>
      </p:sp>
    </p:spTree>
    <p:extLst>
      <p:ext uri="{BB962C8B-B14F-4D97-AF65-F5344CB8AC3E}">
        <p14:creationId xmlns:p14="http://schemas.microsoft.com/office/powerpoint/2010/main" val="57929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817" y="982076"/>
            <a:ext cx="6080656" cy="5255886"/>
          </a:xfrm>
          <a:prstGeom prst="rect">
            <a:avLst/>
          </a:prstGeom>
        </p:spPr>
      </p:pic>
      <p:sp>
        <p:nvSpPr>
          <p:cNvPr id="9" name="Text Box 5"/>
          <p:cNvSpPr txBox="1">
            <a:spLocks noChangeArrowheads="1"/>
          </p:cNvSpPr>
          <p:nvPr/>
        </p:nvSpPr>
        <p:spPr bwMode="auto">
          <a:xfrm>
            <a:off x="1925638" y="412750"/>
            <a:ext cx="43195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sv-SE" sz="500">
                <a:solidFill>
                  <a:schemeClr val="accent2"/>
                </a:solidFill>
              </a:rPr>
              <a:t>   </a:t>
            </a:r>
            <a:br>
              <a:rPr lang="sv-SE" sz="900">
                <a:solidFill>
                  <a:schemeClr val="accent2"/>
                </a:solidFill>
              </a:rPr>
            </a:br>
            <a:endParaRPr lang="en-GB" sz="900">
              <a:solidFill>
                <a:schemeClr val="accent2"/>
              </a:solidFill>
            </a:endParaRPr>
          </a:p>
        </p:txBody>
      </p:sp>
      <p:sp>
        <p:nvSpPr>
          <p:cNvPr id="10" name="AutoShape 7"/>
          <p:cNvSpPr>
            <a:spLocks noChangeArrowheads="1"/>
          </p:cNvSpPr>
          <p:nvPr/>
        </p:nvSpPr>
        <p:spPr bwMode="auto">
          <a:xfrm>
            <a:off x="3378443" y="1989267"/>
            <a:ext cx="1373084" cy="518321"/>
          </a:xfrm>
          <a:prstGeom prst="wedgeRoundRectCallout">
            <a:avLst>
              <a:gd name="adj1" fmla="val 44894"/>
              <a:gd name="adj2" fmla="val -150000"/>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Select period for the report.</a:t>
            </a:r>
          </a:p>
        </p:txBody>
      </p:sp>
      <p:sp>
        <p:nvSpPr>
          <p:cNvPr id="20" name="AutoShape 11"/>
          <p:cNvSpPr>
            <a:spLocks noChangeArrowheads="1"/>
          </p:cNvSpPr>
          <p:nvPr/>
        </p:nvSpPr>
        <p:spPr bwMode="auto">
          <a:xfrm>
            <a:off x="4541048" y="3737107"/>
            <a:ext cx="1374678" cy="740691"/>
          </a:xfrm>
          <a:prstGeom prst="wedgeRoundRectCallout">
            <a:avLst>
              <a:gd name="adj1" fmla="val -48165"/>
              <a:gd name="adj2" fmla="val -110079"/>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Select how you want to show graphs for the period.</a:t>
            </a:r>
          </a:p>
        </p:txBody>
      </p:sp>
      <p:sp>
        <p:nvSpPr>
          <p:cNvPr id="21" name="AutoShape 8"/>
          <p:cNvSpPr>
            <a:spLocks noChangeArrowheads="1"/>
          </p:cNvSpPr>
          <p:nvPr/>
        </p:nvSpPr>
        <p:spPr bwMode="auto">
          <a:xfrm>
            <a:off x="6616653" y="2271843"/>
            <a:ext cx="1808645" cy="1708658"/>
          </a:xfrm>
          <a:prstGeom prst="wedgeRoundRectCallout">
            <a:avLst>
              <a:gd name="adj1" fmla="val -74274"/>
              <a:gd name="adj2" fmla="val -39612"/>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Review the appointments before you post your report.</a:t>
            </a:r>
            <a:br>
              <a:rPr lang="en-GB" sz="1050" dirty="0">
                <a:solidFill>
                  <a:srgbClr val="033B64"/>
                </a:solidFill>
                <a:latin typeface="Verdana" panose="020B0604030504040204" pitchFamily="34" charset="0"/>
                <a:ea typeface="Verdana" panose="020B0604030504040204" pitchFamily="34" charset="0"/>
              </a:rPr>
            </a:b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Mistakes are easily corrected, and all changes are reflected back to the calendar.</a:t>
            </a:r>
          </a:p>
        </p:txBody>
      </p:sp>
      <p:sp>
        <p:nvSpPr>
          <p:cNvPr id="22" name="AutoShape 16"/>
          <p:cNvSpPr>
            <a:spLocks noChangeArrowheads="1"/>
          </p:cNvSpPr>
          <p:nvPr/>
        </p:nvSpPr>
        <p:spPr bwMode="auto">
          <a:xfrm>
            <a:off x="7493375" y="4760441"/>
            <a:ext cx="1422465" cy="569008"/>
          </a:xfrm>
          <a:prstGeom prst="wedgeRoundRectCallout">
            <a:avLst>
              <a:gd name="adj1" fmla="val -139916"/>
              <a:gd name="adj2" fmla="val 114281"/>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Export to an editable Excel sheet</a:t>
            </a:r>
            <a:endParaRPr lang="en-GB" sz="1050" baseline="30000" dirty="0">
              <a:solidFill>
                <a:srgbClr val="033B64"/>
              </a:solidFill>
              <a:latin typeface="Verdana" panose="020B0604030504040204" pitchFamily="34" charset="0"/>
              <a:ea typeface="Verdana" panose="020B0604030504040204"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8522" y="982076"/>
            <a:ext cx="1438095" cy="885714"/>
          </a:xfrm>
          <a:prstGeom prst="rect">
            <a:avLst/>
          </a:prstGeom>
        </p:spPr>
      </p:pic>
      <p:sp>
        <p:nvSpPr>
          <p:cNvPr id="15"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Report time from the Outlook Calendar</a:t>
            </a:r>
          </a:p>
        </p:txBody>
      </p:sp>
      <p:cxnSp>
        <p:nvCxnSpPr>
          <p:cNvPr id="19" name="Straight Arrow Connector 18"/>
          <p:cNvCxnSpPr/>
          <p:nvPr/>
        </p:nvCxnSpPr>
        <p:spPr>
          <a:xfrm flipH="1" flipV="1">
            <a:off x="2107569" y="1424933"/>
            <a:ext cx="1270874" cy="12806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7929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08" y="985500"/>
            <a:ext cx="6051839" cy="5214883"/>
          </a:xfrm>
          <a:prstGeom prst="rect">
            <a:avLst/>
          </a:prstGeom>
        </p:spPr>
      </p:pic>
      <p:sp>
        <p:nvSpPr>
          <p:cNvPr id="9" name="Text Box 5"/>
          <p:cNvSpPr txBox="1">
            <a:spLocks noChangeArrowheads="1"/>
          </p:cNvSpPr>
          <p:nvPr/>
        </p:nvSpPr>
        <p:spPr bwMode="auto">
          <a:xfrm>
            <a:off x="1925638" y="412750"/>
            <a:ext cx="43195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sv-SE" sz="500">
                <a:solidFill>
                  <a:schemeClr val="accent2"/>
                </a:solidFill>
              </a:rPr>
              <a:t>   </a:t>
            </a:r>
            <a:br>
              <a:rPr lang="sv-SE" sz="900">
                <a:solidFill>
                  <a:schemeClr val="accent2"/>
                </a:solidFill>
              </a:rPr>
            </a:br>
            <a:endParaRPr lang="en-GB" sz="900">
              <a:solidFill>
                <a:schemeClr val="accent2"/>
              </a:solidFill>
            </a:endParaRPr>
          </a:p>
        </p:txBody>
      </p:sp>
      <p:sp>
        <p:nvSpPr>
          <p:cNvPr id="10" name="AutoShape 7"/>
          <p:cNvSpPr>
            <a:spLocks noChangeArrowheads="1"/>
          </p:cNvSpPr>
          <p:nvPr/>
        </p:nvSpPr>
        <p:spPr bwMode="auto">
          <a:xfrm>
            <a:off x="6889312" y="2000380"/>
            <a:ext cx="1801872" cy="757403"/>
          </a:xfrm>
          <a:prstGeom prst="wedgeRoundRectCallout">
            <a:avLst>
              <a:gd name="adj1" fmla="val 42046"/>
              <a:gd name="adj2" fmla="val -127797"/>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The grid view lets users enter time directly in the reporting screen</a:t>
            </a:r>
          </a:p>
        </p:txBody>
      </p:sp>
      <p:sp>
        <p:nvSpPr>
          <p:cNvPr id="14" name="AutoShape 8"/>
          <p:cNvSpPr>
            <a:spLocks noChangeArrowheads="1"/>
          </p:cNvSpPr>
          <p:nvPr/>
        </p:nvSpPr>
        <p:spPr bwMode="auto">
          <a:xfrm>
            <a:off x="4288704" y="3510398"/>
            <a:ext cx="998172" cy="627889"/>
          </a:xfrm>
          <a:prstGeom prst="wedgeRoundRectCallout">
            <a:avLst>
              <a:gd name="adj1" fmla="val 60450"/>
              <a:gd name="adj2" fmla="val -111430"/>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Add a new appointment</a:t>
            </a:r>
          </a:p>
        </p:txBody>
      </p:sp>
      <p:sp>
        <p:nvSpPr>
          <p:cNvPr id="15" name="AutoShape 16"/>
          <p:cNvSpPr>
            <a:spLocks noChangeArrowheads="1"/>
          </p:cNvSpPr>
          <p:nvPr/>
        </p:nvSpPr>
        <p:spPr bwMode="auto">
          <a:xfrm>
            <a:off x="7424450" y="3983093"/>
            <a:ext cx="1561943" cy="573047"/>
          </a:xfrm>
          <a:prstGeom prst="wedgeRoundRectCallout">
            <a:avLst>
              <a:gd name="adj1" fmla="val 28862"/>
              <a:gd name="adj2" fmla="val -170380"/>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Save the new appointment to the calendar</a:t>
            </a:r>
            <a:endParaRPr lang="en-GB" sz="1050" baseline="30000" dirty="0">
              <a:solidFill>
                <a:srgbClr val="033B64"/>
              </a:solidFill>
              <a:latin typeface="Verdana" panose="020B0604030504040204" pitchFamily="34" charset="0"/>
              <a:ea typeface="Verdana" panose="020B0604030504040204" pitchFamily="34"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7456" y="1008955"/>
            <a:ext cx="1438095" cy="885714"/>
          </a:xfrm>
          <a:prstGeom prst="rect">
            <a:avLst/>
          </a:prstGeom>
        </p:spPr>
      </p:pic>
      <p:sp>
        <p:nvSpPr>
          <p:cNvPr id="17"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Report time from the Outlook Calendar - Grid</a:t>
            </a:r>
          </a:p>
        </p:txBody>
      </p:sp>
      <p:cxnSp>
        <p:nvCxnSpPr>
          <p:cNvPr id="21" name="Straight Arrow Connector 20"/>
          <p:cNvCxnSpPr/>
          <p:nvPr/>
        </p:nvCxnSpPr>
        <p:spPr>
          <a:xfrm flipH="1" flipV="1">
            <a:off x="2106503" y="1451812"/>
            <a:ext cx="1526045" cy="11034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7929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pic>
        <p:nvPicPr>
          <p:cNvPr id="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207801" y="987359"/>
            <a:ext cx="5734569" cy="5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925638" y="412750"/>
            <a:ext cx="43195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sv-SE" sz="500">
                <a:solidFill>
                  <a:schemeClr val="accent2"/>
                </a:solidFill>
              </a:rPr>
              <a:t>   </a:t>
            </a:r>
            <a:br>
              <a:rPr lang="sv-SE" sz="900">
                <a:solidFill>
                  <a:schemeClr val="accent2"/>
                </a:solidFill>
              </a:rPr>
            </a:br>
            <a:endParaRPr lang="en-GB" sz="900">
              <a:solidFill>
                <a:schemeClr val="accent2"/>
              </a:solidFill>
            </a:endParaRPr>
          </a:p>
        </p:txBody>
      </p:sp>
      <p:sp>
        <p:nvSpPr>
          <p:cNvPr id="10" name="AutoShape 8"/>
          <p:cNvSpPr>
            <a:spLocks noChangeArrowheads="1"/>
          </p:cNvSpPr>
          <p:nvPr/>
        </p:nvSpPr>
        <p:spPr bwMode="auto">
          <a:xfrm>
            <a:off x="6662204" y="2072361"/>
            <a:ext cx="2636988" cy="2720114"/>
          </a:xfrm>
          <a:prstGeom prst="wedgeRoundRectCallout">
            <a:avLst>
              <a:gd name="adj1" fmla="val -60530"/>
              <a:gd name="adj2" fmla="val 4975"/>
              <a:gd name="adj3" fmla="val 16667"/>
            </a:avLst>
          </a:prstGeom>
          <a:solidFill>
            <a:schemeClr val="bg1"/>
          </a:solidFill>
          <a:ln w="0">
            <a:solidFill>
              <a:schemeClr val="tx1">
                <a:lumMod val="75000"/>
              </a:schemeClr>
            </a:solidFill>
            <a:miter lim="800000"/>
            <a:headEnd/>
            <a:tailEnd/>
          </a:ln>
        </p:spPr>
        <p:txBody>
          <a:bodyPr anchor="ctr"/>
          <a:lstStyle/>
          <a:p>
            <a:pPr algn="ctr" eaLnBrk="1" hangingPunct="1">
              <a:defRPr/>
            </a:pPr>
            <a:r>
              <a:rPr lang="en-GB" sz="1050" dirty="0">
                <a:solidFill>
                  <a:srgbClr val="033B64"/>
                </a:solidFill>
                <a:latin typeface="Verdana" panose="020B0604030504040204" pitchFamily="34" charset="0"/>
                <a:ea typeface="Verdana" panose="020B0604030504040204" pitchFamily="34" charset="0"/>
              </a:rPr>
              <a:t>Report data may be exported to an editable Excel sheet.  This is useful when a manager must approve of the report before reporting.</a:t>
            </a:r>
            <a:br>
              <a:rPr lang="en-GB" sz="1050" dirty="0">
                <a:solidFill>
                  <a:srgbClr val="033B64"/>
                </a:solidFill>
                <a:latin typeface="Verdana" panose="020B0604030504040204" pitchFamily="34" charset="0"/>
                <a:ea typeface="Verdana" panose="020B0604030504040204" pitchFamily="34" charset="0"/>
              </a:rPr>
            </a:b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Hours are grouped by one of the tasks and summarized.</a:t>
            </a: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 </a:t>
            </a:r>
            <a:br>
              <a:rPr lang="en-GB" sz="1050" dirty="0">
                <a:solidFill>
                  <a:srgbClr val="033B64"/>
                </a:solidFill>
                <a:latin typeface="Verdana" panose="020B0604030504040204" pitchFamily="34" charset="0"/>
                <a:ea typeface="Verdana" panose="020B0604030504040204" pitchFamily="34" charset="0"/>
              </a:rPr>
            </a:br>
            <a:r>
              <a:rPr lang="en-GB" sz="1050" dirty="0">
                <a:solidFill>
                  <a:srgbClr val="033B64"/>
                </a:solidFill>
                <a:latin typeface="Verdana" panose="020B0604030504040204" pitchFamily="34" charset="0"/>
                <a:ea typeface="Verdana" panose="020B0604030504040204" pitchFamily="34" charset="0"/>
              </a:rPr>
              <a:t>When the Expenses feature is enabled expenses are summarized too.</a:t>
            </a:r>
          </a:p>
        </p:txBody>
      </p:sp>
      <p:pic>
        <p:nvPicPr>
          <p:cNvPr id="1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5638" y="100467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Export the report to Excel</a:t>
            </a:r>
          </a:p>
        </p:txBody>
      </p:sp>
    </p:spTree>
    <p:extLst>
      <p:ext uri="{BB962C8B-B14F-4D97-AF65-F5344CB8AC3E}">
        <p14:creationId xmlns:p14="http://schemas.microsoft.com/office/powerpoint/2010/main" val="57929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8" name="Text Box 5"/>
          <p:cNvSpPr txBox="1">
            <a:spLocks noChangeArrowheads="1"/>
          </p:cNvSpPr>
          <p:nvPr/>
        </p:nvSpPr>
        <p:spPr bwMode="auto">
          <a:xfrm>
            <a:off x="1506016" y="900368"/>
            <a:ext cx="9078477" cy="542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130000"/>
              </a:lnSpc>
              <a:spcBef>
                <a:spcPct val="0"/>
              </a:spcBef>
              <a:buFontTx/>
              <a:buNone/>
              <a:defRPr/>
            </a:pPr>
            <a:r>
              <a:rPr lang="en-GB" sz="1400" b="1" dirty="0">
                <a:solidFill>
                  <a:srgbClr val="023A64"/>
                </a:solidFill>
                <a:ea typeface="Verdana" panose="020B0604030504040204" pitchFamily="34" charset="0"/>
              </a:rPr>
              <a:t>You may install </a:t>
            </a:r>
            <a:r>
              <a:rPr lang="en-GB" sz="1400" b="1" i="1" dirty="0">
                <a:solidFill>
                  <a:srgbClr val="023A64"/>
                </a:solidFill>
                <a:ea typeface="Verdana" panose="020B0604030504040204" pitchFamily="34" charset="0"/>
              </a:rPr>
              <a:t>TimeCard</a:t>
            </a:r>
            <a:r>
              <a:rPr lang="en-GB" sz="1400" b="1" dirty="0">
                <a:solidFill>
                  <a:srgbClr val="023A64"/>
                </a:solidFill>
                <a:ea typeface="Verdana" panose="020B0604030504040204" pitchFamily="34" charset="0"/>
              </a:rPr>
              <a:t> in two ways:</a:t>
            </a: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 as an administrator, with the file </a:t>
            </a:r>
            <a:r>
              <a:rPr lang="en-GB" sz="1400" b="1" dirty="0">
                <a:solidFill>
                  <a:srgbClr val="023A64"/>
                </a:solidFill>
                <a:ea typeface="Verdana" panose="020B0604030504040204" pitchFamily="34" charset="0"/>
              </a:rPr>
              <a:t>TimeCardAdminSetup.msi</a:t>
            </a:r>
            <a:r>
              <a:rPr lang="en-GB" sz="1400" dirty="0">
                <a:solidFill>
                  <a:srgbClr val="023A64"/>
                </a:solidFill>
                <a:ea typeface="Verdana" panose="020B0604030504040204" pitchFamily="34" charset="0"/>
              </a:rPr>
              <a:t>.</a:t>
            </a: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The administrator defines </a:t>
            </a:r>
          </a:p>
          <a:p>
            <a:pPr marL="914400" lvl="1" indent="-171450" eaLnBrk="1" hangingPunct="1">
              <a:lnSpc>
                <a:spcPct val="130000"/>
              </a:lnSpc>
              <a:spcBef>
                <a:spcPct val="0"/>
              </a:spcBef>
              <a:buFont typeface="Wingdings" panose="05000000000000000000" pitchFamily="2" charset="2"/>
              <a:buChar char="§"/>
              <a:defRPr/>
            </a:pPr>
            <a:r>
              <a:rPr lang="en-GB" sz="1400" dirty="0">
                <a:solidFill>
                  <a:srgbClr val="023A64"/>
                </a:solidFill>
                <a:ea typeface="Verdana" panose="020B0604030504040204" pitchFamily="34" charset="0"/>
              </a:rPr>
              <a:t>where settings should be saved and reports should be sent</a:t>
            </a:r>
          </a:p>
          <a:p>
            <a:pPr marL="914400" lvl="1" indent="-171450" eaLnBrk="1" hangingPunct="1">
              <a:lnSpc>
                <a:spcPct val="130000"/>
              </a:lnSpc>
              <a:spcBef>
                <a:spcPct val="0"/>
              </a:spcBef>
              <a:buFont typeface="Wingdings" panose="05000000000000000000" pitchFamily="2" charset="2"/>
              <a:buChar char="§"/>
              <a:defRPr/>
            </a:pPr>
            <a:r>
              <a:rPr lang="en-GB" sz="1400" dirty="0">
                <a:solidFill>
                  <a:srgbClr val="023A64"/>
                </a:solidFill>
                <a:ea typeface="Verdana" panose="020B0604030504040204" pitchFamily="34" charset="0"/>
              </a:rPr>
              <a:t>how costs should be calculated</a:t>
            </a:r>
          </a:p>
          <a:p>
            <a:pPr marL="914400" lvl="1" indent="-171450" eaLnBrk="1" hangingPunct="1">
              <a:lnSpc>
                <a:spcPct val="130000"/>
              </a:lnSpc>
              <a:spcBef>
                <a:spcPct val="0"/>
              </a:spcBef>
              <a:buFont typeface="Wingdings" panose="05000000000000000000" pitchFamily="2" charset="2"/>
              <a:buChar char="§"/>
              <a:defRPr/>
            </a:pPr>
            <a:r>
              <a:rPr lang="en-GB" sz="1400" dirty="0">
                <a:solidFill>
                  <a:srgbClr val="023A64"/>
                </a:solidFill>
                <a:ea typeface="Verdana" panose="020B0604030504040204" pitchFamily="34" charset="0"/>
              </a:rPr>
              <a:t>what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properties (tag, tag values, tag types and tag categories) should be used within the organization</a:t>
            </a:r>
          </a:p>
          <a:p>
            <a:pPr marL="914400" lvl="1" indent="-171450" eaLnBrk="1" hangingPunct="1">
              <a:lnSpc>
                <a:spcPct val="130000"/>
              </a:lnSpc>
              <a:spcBef>
                <a:spcPct val="0"/>
              </a:spcBef>
              <a:buFont typeface="Wingdings" panose="05000000000000000000" pitchFamily="2" charset="2"/>
              <a:buChar char="§"/>
              <a:defRPr/>
            </a:pPr>
            <a:r>
              <a:rPr lang="en-GB" sz="1400" dirty="0">
                <a:solidFill>
                  <a:srgbClr val="023A64"/>
                </a:solidFill>
                <a:ea typeface="Verdana" panose="020B0604030504040204" pitchFamily="34" charset="0"/>
              </a:rPr>
              <a:t>and much more.</a:t>
            </a:r>
            <a:br>
              <a:rPr lang="en-GB" sz="1400" dirty="0">
                <a:solidFill>
                  <a:srgbClr val="023A64"/>
                </a:solidFill>
                <a:ea typeface="Verdana" panose="020B0604030504040204" pitchFamily="34" charset="0"/>
              </a:rPr>
            </a:br>
            <a:endParaRPr lang="en-GB" sz="1400" dirty="0">
              <a:solidFill>
                <a:srgbClr val="023A64"/>
              </a:solidFill>
              <a:ea typeface="Verdana" panose="020B0604030504040204" pitchFamily="34" charset="0"/>
            </a:endParaRPr>
          </a:p>
          <a:p>
            <a:pPr eaLnBrk="1" hangingPunct="1">
              <a:lnSpc>
                <a:spcPct val="130000"/>
              </a:lnSpc>
              <a:spcBef>
                <a:spcPct val="0"/>
              </a:spcBef>
              <a:buFont typeface="Arial" panose="020B0604020202020204" pitchFamily="34" charset="0"/>
              <a:buNone/>
              <a:defRPr/>
            </a:pPr>
            <a:r>
              <a:rPr lang="en-GB" sz="1400" dirty="0">
                <a:solidFill>
                  <a:srgbClr val="023A64"/>
                </a:solidFill>
                <a:ea typeface="Verdana" panose="020B0604030504040204" pitchFamily="34" charset="0"/>
              </a:rPr>
              <a:t>An organization may have several administrators, who all have access to the Global Settings.</a:t>
            </a:r>
          </a:p>
          <a:p>
            <a:pPr marL="171450" indent="-171450" eaLnBrk="1" hangingPunct="1">
              <a:lnSpc>
                <a:spcPct val="130000"/>
              </a:lnSpc>
              <a:spcBef>
                <a:spcPct val="0"/>
              </a:spcBef>
              <a:buFont typeface="Wingdings" panose="05000000000000000000" pitchFamily="2" charset="2"/>
              <a:buChar char="Ø"/>
              <a:defRPr/>
            </a:pPr>
            <a:endParaRPr lang="en-GB" sz="1400" dirty="0">
              <a:solidFill>
                <a:srgbClr val="023A64"/>
              </a:solidFill>
              <a:ea typeface="Verdana" panose="020B0604030504040204" pitchFamily="34" charset="0"/>
            </a:endParaRPr>
          </a:p>
          <a:p>
            <a:pPr marL="171450" indent="-171450" eaLnBrk="1" hangingPunct="1">
              <a:lnSpc>
                <a:spcPct val="130000"/>
              </a:lnSpc>
              <a:spcBef>
                <a:spcPct val="0"/>
              </a:spcBef>
              <a:buFont typeface="Wingdings" panose="05000000000000000000" pitchFamily="2" charset="2"/>
              <a:buChar char="Ø"/>
              <a:defRPr/>
            </a:pPr>
            <a:r>
              <a:rPr lang="en-GB" sz="1400" dirty="0">
                <a:solidFill>
                  <a:srgbClr val="023A64"/>
                </a:solidFill>
                <a:ea typeface="Verdana" panose="020B0604030504040204" pitchFamily="34" charset="0"/>
              </a:rPr>
              <a:t>as a user, with the file </a:t>
            </a:r>
            <a:r>
              <a:rPr lang="en-GB" sz="1400" b="1" dirty="0">
                <a:solidFill>
                  <a:srgbClr val="023A64"/>
                </a:solidFill>
                <a:ea typeface="Verdana" panose="020B0604030504040204" pitchFamily="34" charset="0"/>
              </a:rPr>
              <a:t>TimeCardUserSetup.ms</a:t>
            </a:r>
            <a:r>
              <a:rPr lang="en-GB" sz="1400" dirty="0">
                <a:solidFill>
                  <a:srgbClr val="023A64"/>
                </a:solidFill>
                <a:ea typeface="Verdana" panose="020B0604030504040204" pitchFamily="34" charset="0"/>
              </a:rPr>
              <a:t>i.</a:t>
            </a: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Users connect to the database and the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tags and tag values. </a:t>
            </a:r>
            <a:br>
              <a:rPr lang="en-GB" sz="1400" dirty="0">
                <a:solidFill>
                  <a:srgbClr val="023A64"/>
                </a:solidFill>
                <a:ea typeface="Verdana" panose="020B0604030504040204" pitchFamily="34" charset="0"/>
              </a:rPr>
            </a:br>
            <a:endParaRPr lang="en-GB" sz="1400" dirty="0">
              <a:solidFill>
                <a:srgbClr val="023A64"/>
              </a:solidFill>
              <a:ea typeface="Verdana" panose="020B0604030504040204" pitchFamily="34" charset="0"/>
            </a:endParaRPr>
          </a:p>
          <a:p>
            <a:pPr eaLnBrk="1" hangingPunct="1">
              <a:lnSpc>
                <a:spcPct val="130000"/>
              </a:lnSpc>
              <a:spcBef>
                <a:spcPct val="0"/>
              </a:spcBef>
              <a:buNone/>
              <a:defRPr/>
            </a:pPr>
            <a:r>
              <a:rPr lang="en-GB" sz="1400" dirty="0">
                <a:solidFill>
                  <a:srgbClr val="023A64"/>
                </a:solidFill>
                <a:ea typeface="Verdana" panose="020B0604030504040204" pitchFamily="34" charset="0"/>
              </a:rPr>
              <a:t>The same file may be used for a central installation on the clients via Active Directory.</a:t>
            </a:r>
          </a:p>
          <a:p>
            <a:pPr eaLnBrk="1" hangingPunct="1">
              <a:lnSpc>
                <a:spcPct val="130000"/>
              </a:lnSpc>
              <a:spcBef>
                <a:spcPct val="0"/>
              </a:spcBef>
              <a:buNone/>
              <a:defRPr/>
            </a:pPr>
            <a:endParaRPr lang="en-GB" sz="1400" dirty="0">
              <a:solidFill>
                <a:srgbClr val="023A64"/>
              </a:solidFill>
              <a:ea typeface="Verdana" panose="020B0604030504040204" pitchFamily="34" charset="0"/>
            </a:endParaRPr>
          </a:p>
          <a:p>
            <a:pPr eaLnBrk="1" hangingPunct="1">
              <a:lnSpc>
                <a:spcPct val="130000"/>
              </a:lnSpc>
              <a:spcBef>
                <a:spcPct val="0"/>
              </a:spcBef>
              <a:buFontTx/>
              <a:buNone/>
              <a:defRPr/>
            </a:pPr>
            <a:r>
              <a:rPr lang="en-GB" sz="1400" dirty="0">
                <a:solidFill>
                  <a:srgbClr val="023A64"/>
                </a:solidFill>
                <a:ea typeface="Verdana" panose="020B0604030504040204" pitchFamily="34" charset="0"/>
              </a:rPr>
              <a:t>Let’s first look at the administrator settings!</a:t>
            </a:r>
            <a:br>
              <a:rPr lang="en-GB" sz="1400" dirty="0">
                <a:solidFill>
                  <a:srgbClr val="023A64"/>
                </a:solidFill>
                <a:ea typeface="Verdana" panose="020B0604030504040204" pitchFamily="34" charset="0"/>
              </a:rPr>
            </a:br>
            <a:endParaRPr lang="en-GB" sz="1400" dirty="0">
              <a:solidFill>
                <a:srgbClr val="023A64"/>
              </a:solidFill>
              <a:ea typeface="Verdana" panose="020B0604030504040204" pitchFamily="34" charset="0"/>
            </a:endParaRPr>
          </a:p>
          <a:p>
            <a:pPr eaLnBrk="1" hangingPunct="1">
              <a:lnSpc>
                <a:spcPct val="130000"/>
              </a:lnSpc>
              <a:spcBef>
                <a:spcPct val="0"/>
              </a:spcBef>
              <a:buFontTx/>
              <a:buNone/>
              <a:defRPr/>
            </a:pPr>
            <a:br>
              <a:rPr lang="en-GB" sz="1100" dirty="0">
                <a:solidFill>
                  <a:srgbClr val="008254"/>
                </a:solidFill>
              </a:rPr>
            </a:br>
            <a:r>
              <a:rPr lang="en-GB" sz="400" dirty="0">
                <a:solidFill>
                  <a:schemeClr val="accent2"/>
                </a:solidFill>
              </a:rPr>
              <a:t>   </a:t>
            </a:r>
            <a:endParaRPr lang="en-GB" sz="1000" dirty="0">
              <a:solidFill>
                <a:schemeClr val="accent2"/>
              </a:solidFill>
            </a:endParaRPr>
          </a:p>
        </p:txBody>
      </p:sp>
      <p:pic>
        <p:nvPicPr>
          <p:cNvPr id="17" name="Picture 11" descr="C:\Users\Kate Kalmström\Documents\kalmstrom.com\TC\images\TC_b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4102" y="4037381"/>
            <a:ext cx="24876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50608" y="1483943"/>
            <a:ext cx="1714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93358" y="3995179"/>
            <a:ext cx="1714500" cy="22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Installation</a:t>
            </a:r>
          </a:p>
        </p:txBody>
      </p:sp>
    </p:spTree>
    <p:extLst>
      <p:ext uri="{BB962C8B-B14F-4D97-AF65-F5344CB8AC3E}">
        <p14:creationId xmlns:p14="http://schemas.microsoft.com/office/powerpoint/2010/main" val="331597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6305550" y="6388033"/>
            <a:ext cx="5596164" cy="338554"/>
          </a:xfrm>
          <a:prstGeom prst="rect">
            <a:avLst/>
          </a:prstGeom>
          <a:noFill/>
        </p:spPr>
        <p:txBody>
          <a:bodyPr wrap="square" rtlCol="0">
            <a:spAutoFit/>
          </a:bodyPr>
          <a:lstStyle/>
          <a:p>
            <a:r>
              <a:rPr lang="en-US" sz="1600" dirty="0" err="1"/>
              <a:t>TimeCard</a:t>
            </a:r>
            <a:r>
              <a:rPr lang="en-US" sz="1600" dirty="0"/>
              <a:t> Workgroup supports Microsoft Office 2010 and above</a:t>
            </a:r>
          </a:p>
        </p:txBody>
      </p:sp>
      <p:sp>
        <p:nvSpPr>
          <p:cNvPr id="8" name="Text Box 5"/>
          <p:cNvSpPr txBox="1">
            <a:spLocks noChangeArrowheads="1"/>
          </p:cNvSpPr>
          <p:nvPr/>
        </p:nvSpPr>
        <p:spPr bwMode="auto">
          <a:xfrm>
            <a:off x="3091542" y="980030"/>
            <a:ext cx="6389007"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130000"/>
              </a:lnSpc>
              <a:spcBef>
                <a:spcPct val="0"/>
              </a:spcBef>
              <a:buFontTx/>
              <a:buNone/>
            </a:pPr>
            <a:r>
              <a:rPr lang="en-GB" sz="1400" dirty="0">
                <a:solidFill>
                  <a:srgbClr val="023A64"/>
                </a:solidFill>
                <a:ea typeface="Verdana" panose="020B0604030504040204" pitchFamily="34" charset="0"/>
              </a:rPr>
              <a:t>Administrators can reach the Global Settings by the Global Settings button in the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ribbon group or by running the file TCCommonSettings.exe in the </a:t>
            </a:r>
            <a:r>
              <a:rPr lang="en-GB" sz="1400" i="1" dirty="0">
                <a:solidFill>
                  <a:srgbClr val="023A64"/>
                </a:solidFill>
                <a:ea typeface="Verdana" panose="020B0604030504040204" pitchFamily="34" charset="0"/>
              </a:rPr>
              <a:t>TimeCard Workgroup</a:t>
            </a:r>
            <a:r>
              <a:rPr lang="en-GB" sz="1400" dirty="0">
                <a:solidFill>
                  <a:srgbClr val="023A64"/>
                </a:solidFill>
                <a:ea typeface="Verdana" panose="020B0604030504040204" pitchFamily="34" charset="0"/>
              </a:rPr>
              <a:t> folder under Program files. </a:t>
            </a:r>
            <a:br>
              <a:rPr lang="en-GB" sz="1400" dirty="0">
                <a:solidFill>
                  <a:srgbClr val="023A64"/>
                </a:solidFill>
                <a:ea typeface="Verdana" panose="020B0604030504040204" pitchFamily="34" charset="0"/>
              </a:rPr>
            </a:b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Only administrators, who have installed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using the file TimeCardWorkGroupSetup.msi, will have this .exe file and button.</a:t>
            </a:r>
          </a:p>
          <a:p>
            <a:pPr eaLnBrk="1" hangingPunct="1">
              <a:lnSpc>
                <a:spcPct val="130000"/>
              </a:lnSpc>
              <a:spcBef>
                <a:spcPct val="0"/>
              </a:spcBef>
              <a:buFontTx/>
              <a:buNone/>
            </a:pPr>
            <a:endParaRPr lang="en-GB" sz="1400" dirty="0">
              <a:solidFill>
                <a:srgbClr val="023A64"/>
              </a:solidFill>
              <a:ea typeface="Verdana" panose="020B0604030504040204" pitchFamily="34" charset="0"/>
            </a:endParaRPr>
          </a:p>
          <a:p>
            <a:pPr eaLnBrk="1" hangingPunct="1">
              <a:lnSpc>
                <a:spcPct val="130000"/>
              </a:lnSpc>
              <a:spcBef>
                <a:spcPct val="0"/>
              </a:spcBef>
              <a:buFontTx/>
              <a:buNone/>
            </a:pPr>
            <a:r>
              <a:rPr lang="en-GB" sz="1400" dirty="0">
                <a:solidFill>
                  <a:srgbClr val="023A64"/>
                </a:solidFill>
                <a:ea typeface="Verdana" panose="020B0604030504040204" pitchFamily="34" charset="0"/>
              </a:rPr>
              <a:t>The </a:t>
            </a:r>
            <a:r>
              <a:rPr lang="en-GB" sz="1400" i="1" dirty="0">
                <a:solidFill>
                  <a:srgbClr val="023A64"/>
                </a:solidFill>
                <a:ea typeface="Verdana" panose="020B0604030504040204" pitchFamily="34" charset="0"/>
              </a:rPr>
              <a:t>TimeCard</a:t>
            </a:r>
            <a:r>
              <a:rPr lang="en-GB" sz="1400" dirty="0">
                <a:solidFill>
                  <a:srgbClr val="023A64"/>
                </a:solidFill>
                <a:ea typeface="Verdana" panose="020B0604030504040204" pitchFamily="34" charset="0"/>
              </a:rPr>
              <a:t> Global Settings have one main screen and four other screens for different kinds of settings.</a:t>
            </a:r>
            <a:br>
              <a:rPr lang="en-GB" sz="1400" dirty="0">
                <a:solidFill>
                  <a:srgbClr val="023A64"/>
                </a:solidFill>
                <a:ea typeface="Verdana" panose="020B0604030504040204" pitchFamily="34" charset="0"/>
              </a:rPr>
            </a:br>
            <a:r>
              <a:rPr lang="en-GB" sz="1400" dirty="0">
                <a:solidFill>
                  <a:srgbClr val="023A64"/>
                </a:solidFill>
                <a:ea typeface="Verdana" panose="020B0604030504040204" pitchFamily="34" charset="0"/>
              </a:rPr>
              <a:t>          </a:t>
            </a:r>
          </a:p>
          <a:p>
            <a:pPr eaLnBrk="1" hangingPunct="1">
              <a:lnSpc>
                <a:spcPct val="130000"/>
              </a:lnSpc>
              <a:spcBef>
                <a:spcPct val="0"/>
              </a:spcBef>
              <a:buFontTx/>
              <a:buNone/>
            </a:pPr>
            <a:r>
              <a:rPr lang="en-GB" sz="1400" dirty="0">
                <a:solidFill>
                  <a:srgbClr val="023A64"/>
                </a:solidFill>
                <a:ea typeface="Verdana" panose="020B0604030504040204" pitchFamily="34" charset="0"/>
              </a:rPr>
              <a:t>  </a:t>
            </a:r>
          </a:p>
          <a:p>
            <a:pPr eaLnBrk="1" hangingPunct="1">
              <a:lnSpc>
                <a:spcPct val="130000"/>
              </a:lnSpc>
              <a:spcBef>
                <a:spcPct val="0"/>
              </a:spcBef>
              <a:buFontTx/>
              <a:buNone/>
            </a:pPr>
            <a:r>
              <a:rPr lang="en-GB" sz="1400" dirty="0">
                <a:solidFill>
                  <a:srgbClr val="023A64"/>
                </a:solidFill>
                <a:ea typeface="Verdana" panose="020B0604030504040204" pitchFamily="34" charset="0"/>
              </a:rPr>
              <a:t>Let’s continue!</a:t>
            </a:r>
            <a:br>
              <a:rPr lang="en-GB" sz="900" dirty="0">
                <a:solidFill>
                  <a:schemeClr val="accent2"/>
                </a:solidFill>
              </a:rPr>
            </a:br>
            <a:endParaRPr lang="en-GB" sz="1100" dirty="0">
              <a:solidFill>
                <a:srgbClr val="008254"/>
              </a:solidFill>
            </a:endParaRPr>
          </a:p>
          <a:p>
            <a:pPr eaLnBrk="1" hangingPunct="1">
              <a:lnSpc>
                <a:spcPct val="130000"/>
              </a:lnSpc>
              <a:spcBef>
                <a:spcPct val="0"/>
              </a:spcBef>
              <a:buFontTx/>
              <a:buNone/>
            </a:pPr>
            <a:br>
              <a:rPr lang="en-GB" sz="1100" dirty="0">
                <a:solidFill>
                  <a:srgbClr val="008254"/>
                </a:solidFill>
              </a:rPr>
            </a:br>
            <a:r>
              <a:rPr lang="en-GB" sz="400" dirty="0">
                <a:solidFill>
                  <a:schemeClr val="accent2"/>
                </a:solidFill>
              </a:rPr>
              <a:t>   </a:t>
            </a:r>
            <a:endParaRPr lang="en-GB" sz="1000" dirty="0">
              <a:solidFill>
                <a:schemeClr val="accent2"/>
              </a:solidFill>
            </a:endParaRPr>
          </a:p>
        </p:txBody>
      </p:sp>
      <p:pic>
        <p:nvPicPr>
          <p:cNvPr id="16" name="Picture 11" descr="C:\Users\Kate Kalmström\Documents\kalmstrom.com\TC\images\TC_b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6568" y="4000433"/>
            <a:ext cx="24876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163" y="1157199"/>
            <a:ext cx="1904762" cy="895238"/>
          </a:xfrm>
          <a:prstGeom prst="rect">
            <a:avLst/>
          </a:prstGeom>
        </p:spPr>
      </p:pic>
      <p:sp>
        <p:nvSpPr>
          <p:cNvPr id="11" name="Text Box 7"/>
          <p:cNvSpPr txBox="1">
            <a:spLocks noChangeArrowheads="1"/>
          </p:cNvSpPr>
          <p:nvPr/>
        </p:nvSpPr>
        <p:spPr bwMode="auto">
          <a:xfrm>
            <a:off x="0" y="586856"/>
            <a:ext cx="12192000" cy="422099"/>
          </a:xfrm>
          <a:prstGeom prst="rect">
            <a:avLst/>
          </a:prstGeom>
          <a:noFill/>
          <a:ln w="0">
            <a:noFill/>
            <a:miter lim="800000"/>
            <a:headEnd/>
            <a:tailEnd/>
          </a:ln>
        </p:spPr>
        <p:txBody>
          <a:bodyPr wrap="none"/>
          <a:lstStyle/>
          <a:p>
            <a:pPr algn="ctr" eaLnBrk="1" hangingPunct="1"/>
            <a:r>
              <a:rPr lang="en-US" altLang="sv-SE" b="1" dirty="0">
                <a:solidFill>
                  <a:srgbClr val="033B64"/>
                </a:solidFill>
                <a:latin typeface="Verdana" panose="020B0604030504040204" pitchFamily="34" charset="0"/>
                <a:ea typeface="Verdana" panose="020B0604030504040204" pitchFamily="34" charset="0"/>
              </a:rPr>
              <a:t>Global Settings</a:t>
            </a:r>
          </a:p>
        </p:txBody>
      </p:sp>
    </p:spTree>
    <p:extLst>
      <p:ext uri="{BB962C8B-B14F-4D97-AF65-F5344CB8AC3E}">
        <p14:creationId xmlns:p14="http://schemas.microsoft.com/office/powerpoint/2010/main" val="331597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1878</Words>
  <Application>Microsoft Office PowerPoint</Application>
  <PresentationFormat>Widescreen</PresentationFormat>
  <Paragraphs>155</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dc:title>
  <dc:creator>Laptop F2</dc:creator>
  <cp:lastModifiedBy>Laptop F2</cp:lastModifiedBy>
  <cp:revision>73</cp:revision>
  <dcterms:created xsi:type="dcterms:W3CDTF">2019-09-12T13:02:14Z</dcterms:created>
  <dcterms:modified xsi:type="dcterms:W3CDTF">2020-01-14T07:14:50Z</dcterms:modified>
</cp:coreProperties>
</file>