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1"/>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8932" autoAdjust="0"/>
  </p:normalViewPr>
  <p:slideViewPr>
    <p:cSldViewPr snapToGrid="0">
      <p:cViewPr varScale="1">
        <p:scale>
          <a:sx n="72" d="100"/>
          <a:sy n="72" d="100"/>
        </p:scale>
        <p:origin x="83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25E36-981C-4CD1-802C-EE930A18D91A}" type="datetimeFigureOut">
              <a:rPr lang="en-US" smtClean="0"/>
              <a:t>09/20/2019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0B2E42-8C0C-41B0-99CA-A5C95F0A86E0}" type="slidenum">
              <a:rPr lang="en-US" smtClean="0"/>
              <a:t>‹#›</a:t>
            </a:fld>
            <a:endParaRPr lang="en-US"/>
          </a:p>
        </p:txBody>
      </p:sp>
    </p:spTree>
    <p:extLst>
      <p:ext uri="{BB962C8B-B14F-4D97-AF65-F5344CB8AC3E}">
        <p14:creationId xmlns:p14="http://schemas.microsoft.com/office/powerpoint/2010/main" val="313253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B2E42-8C0C-41B0-99CA-A5C95F0A86E0}" type="slidenum">
              <a:rPr lang="en-US" smtClean="0"/>
              <a:t>28</a:t>
            </a:fld>
            <a:endParaRPr lang="en-US"/>
          </a:p>
        </p:txBody>
      </p:sp>
    </p:spTree>
    <p:extLst>
      <p:ext uri="{BB962C8B-B14F-4D97-AF65-F5344CB8AC3E}">
        <p14:creationId xmlns:p14="http://schemas.microsoft.com/office/powerpoint/2010/main" val="4249461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664E-888D-4924-9A6F-32462201E0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DC82B-4165-428A-AF75-4C34DC501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9CD3CD-1879-400D-913B-545D0240DB79}"/>
              </a:ext>
            </a:extLst>
          </p:cNvPr>
          <p:cNvSpPr>
            <a:spLocks noGrp="1"/>
          </p:cNvSpPr>
          <p:nvPr>
            <p:ph type="dt" sz="half" idx="10"/>
          </p:nvPr>
        </p:nvSpPr>
        <p:spPr/>
        <p:txBody>
          <a:bodyPr/>
          <a:lstStyle/>
          <a:p>
            <a:fld id="{53FD9C35-96FB-4F8E-8154-E5134423C051}" type="datetimeFigureOut">
              <a:rPr lang="en-US" smtClean="0"/>
              <a:pPr/>
              <a:t>09/20/2019</a:t>
            </a:fld>
            <a:endParaRPr lang="en-US"/>
          </a:p>
        </p:txBody>
      </p:sp>
      <p:sp>
        <p:nvSpPr>
          <p:cNvPr id="5" name="Footer Placeholder 4">
            <a:extLst>
              <a:ext uri="{FF2B5EF4-FFF2-40B4-BE49-F238E27FC236}">
                <a16:creationId xmlns:a16="http://schemas.microsoft.com/office/drawing/2014/main" id="{1B6DE068-CADD-4F2B-A0BB-6F2ECDE68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569F0-B230-4C44-B76B-209C8326AB11}"/>
              </a:ext>
            </a:extLst>
          </p:cNvPr>
          <p:cNvSpPr>
            <a:spLocks noGrp="1"/>
          </p:cNvSpPr>
          <p:nvPr>
            <p:ph type="sldNum" sz="quarter" idx="12"/>
          </p:nvPr>
        </p:nvSpPr>
        <p:spPr/>
        <p:txBody>
          <a:bodyPr/>
          <a:lstStyle/>
          <a:p>
            <a:fld id="{11D1D526-82AF-4E45-85A6-38104D48800F}" type="slidenum">
              <a:rPr lang="en-US" smtClean="0"/>
              <a:pPr/>
              <a:t>‹#›</a:t>
            </a:fld>
            <a:endParaRPr lang="en-US"/>
          </a:p>
        </p:txBody>
      </p:sp>
    </p:spTree>
    <p:extLst>
      <p:ext uri="{BB962C8B-B14F-4D97-AF65-F5344CB8AC3E}">
        <p14:creationId xmlns:p14="http://schemas.microsoft.com/office/powerpoint/2010/main" val="147315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664E-888D-4924-9A6F-32462201E0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9DC82B-4165-428A-AF75-4C34DC501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9CD3CD-1879-400D-913B-545D0240DB79}"/>
              </a:ext>
            </a:extLst>
          </p:cNvPr>
          <p:cNvSpPr>
            <a:spLocks noGrp="1"/>
          </p:cNvSpPr>
          <p:nvPr>
            <p:ph type="dt" sz="half" idx="10"/>
          </p:nvPr>
        </p:nvSpPr>
        <p:spPr/>
        <p:txBody>
          <a:bodyPr/>
          <a:lstStyle/>
          <a:p>
            <a:fld id="{53FD9C35-96FB-4F8E-8154-E5134423C051}" type="datetimeFigureOut">
              <a:rPr lang="en-US" smtClean="0"/>
              <a:pPr/>
              <a:t>09/20/2019</a:t>
            </a:fld>
            <a:endParaRPr lang="en-US"/>
          </a:p>
        </p:txBody>
      </p:sp>
      <p:sp>
        <p:nvSpPr>
          <p:cNvPr id="5" name="Footer Placeholder 4">
            <a:extLst>
              <a:ext uri="{FF2B5EF4-FFF2-40B4-BE49-F238E27FC236}">
                <a16:creationId xmlns:a16="http://schemas.microsoft.com/office/drawing/2014/main" id="{1B6DE068-CADD-4F2B-A0BB-6F2ECDE68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569F0-B230-4C44-B76B-209C8326AB11}"/>
              </a:ext>
            </a:extLst>
          </p:cNvPr>
          <p:cNvSpPr>
            <a:spLocks noGrp="1"/>
          </p:cNvSpPr>
          <p:nvPr>
            <p:ph type="sldNum" sz="quarter" idx="12"/>
          </p:nvPr>
        </p:nvSpPr>
        <p:spPr/>
        <p:txBody>
          <a:bodyPr/>
          <a:lstStyle/>
          <a:p>
            <a:fld id="{11D1D526-82AF-4E45-85A6-38104D48800F}" type="slidenum">
              <a:rPr lang="en-US" smtClean="0"/>
              <a:pPr/>
              <a:t>‹#›</a:t>
            </a:fld>
            <a:endParaRPr lang="en-US"/>
          </a:p>
        </p:txBody>
      </p:sp>
    </p:spTree>
    <p:extLst>
      <p:ext uri="{BB962C8B-B14F-4D97-AF65-F5344CB8AC3E}">
        <p14:creationId xmlns:p14="http://schemas.microsoft.com/office/powerpoint/2010/main" val="14731517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8E2E7-75E6-453E-92F8-0D189F2E5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BE413D-A565-4C90-B5D3-99532AC85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4E0B6-6CA3-4760-8842-998797144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D9C35-96FB-4F8E-8154-E5134423C051}" type="datetimeFigureOut">
              <a:rPr lang="en-US" smtClean="0"/>
              <a:pPr/>
              <a:t>09/20/2019</a:t>
            </a:fld>
            <a:endParaRPr lang="en-US"/>
          </a:p>
        </p:txBody>
      </p:sp>
      <p:sp>
        <p:nvSpPr>
          <p:cNvPr id="5" name="Footer Placeholder 4">
            <a:extLst>
              <a:ext uri="{FF2B5EF4-FFF2-40B4-BE49-F238E27FC236}">
                <a16:creationId xmlns:a16="http://schemas.microsoft.com/office/drawing/2014/main" id="{1CE28027-9A07-4AA6-B476-227B1355A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A3B3FB-1651-49C7-B28D-7622AD0EB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1D526-82AF-4E45-85A6-38104D48800F}" type="slidenum">
              <a:rPr lang="en-US" smtClean="0"/>
              <a:pPr/>
              <a:t>‹#›</a:t>
            </a:fld>
            <a:endParaRPr lang="en-US"/>
          </a:p>
        </p:txBody>
      </p:sp>
    </p:spTree>
    <p:extLst>
      <p:ext uri="{BB962C8B-B14F-4D97-AF65-F5344CB8AC3E}">
        <p14:creationId xmlns:p14="http://schemas.microsoft.com/office/powerpoint/2010/main" val="72015534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8E2E7-75E6-453E-92F8-0D189F2E534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BE413D-A565-4C90-B5D3-99532AC85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4E0B6-6CA3-4760-8842-998797144AF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D9C35-96FB-4F8E-8154-E5134423C051}" type="datetimeFigureOut">
              <a:rPr lang="en-US" smtClean="0"/>
              <a:pPr/>
              <a:t>09/20/2019</a:t>
            </a:fld>
            <a:endParaRPr lang="en-US"/>
          </a:p>
        </p:txBody>
      </p:sp>
      <p:sp>
        <p:nvSpPr>
          <p:cNvPr id="5" name="Footer Placeholder 4">
            <a:extLst>
              <a:ext uri="{FF2B5EF4-FFF2-40B4-BE49-F238E27FC236}">
                <a16:creationId xmlns:a16="http://schemas.microsoft.com/office/drawing/2014/main" id="{1CE28027-9A07-4AA6-B476-227B1355A20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A3B3FB-1651-49C7-B28D-7622AD0EBA0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1D526-82AF-4E45-85A6-38104D48800F}" type="slidenum">
              <a:rPr lang="en-US" smtClean="0"/>
              <a:pPr/>
              <a:t>‹#›</a:t>
            </a:fld>
            <a:endParaRPr lang="en-US"/>
          </a:p>
        </p:txBody>
      </p:sp>
    </p:spTree>
    <p:extLst>
      <p:ext uri="{BB962C8B-B14F-4D97-AF65-F5344CB8AC3E}">
        <p14:creationId xmlns:p14="http://schemas.microsoft.com/office/powerpoint/2010/main" val="72015534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bizsolutions365.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bizsolutions365.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bizsolutions365.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bizsolutions365.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bizsolutions365.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bizsolutions365.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bizsolutions365.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bizsolutions365.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bizsolutions365.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bizsolutions365.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bizsolutions365.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bizsolutions365.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www.bizsolutions365.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www.bizsolutions365.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hyperlink" Target="http://www.bizsolutions365.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www.bizsolutions365.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www.bizsolutions365.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www.bizsolutions365.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www.bizsolutions365.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bizsolutions365.co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bizsolutions365.com/our-products/kanban-task-manager/ktm-demo/" TargetMode="External"/><Relationship Id="rId3" Type="http://schemas.openxmlformats.org/officeDocument/2006/relationships/image" Target="../media/image1.png"/><Relationship Id="rId7" Type="http://schemas.openxmlformats.org/officeDocument/2006/relationships/hyperlink" Target="https://bizsolutions365.com/our-products/kanban-task-manager/ktm-manua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bizsolutions365.com/our-products/kanban-task-manager/" TargetMode="External"/><Relationship Id="rId5" Type="http://schemas.openxmlformats.org/officeDocument/2006/relationships/hyperlink" Target="http://www.bizsolutions365.com/" TargetMode="External"/><Relationship Id="rId4" Type="http://schemas.openxmlformats.org/officeDocument/2006/relationships/image" Target="../media/image2.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www.bizsolutions365.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bizsolutions365.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bizsolutions365.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bizsolutions365.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bizsolutions365.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bizsolutions365.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hyperlink" Target="http://www.bizsolutions365.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BFCAB-CF6D-45CF-9BA8-D4FFB3EEB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6" name="Straight Connector 5">
            <a:extLst>
              <a:ext uri="{FF2B5EF4-FFF2-40B4-BE49-F238E27FC236}">
                <a16:creationId xmlns:a16="http://schemas.microsoft.com/office/drawing/2014/main" id="{03F2A9E7-DE23-4CA2-B2F3-763D884C3F12}"/>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E249EC-036A-4C3E-AB31-5CD0868BF6BB}"/>
              </a:ext>
            </a:extLst>
          </p:cNvPr>
          <p:cNvSpPr txBox="1"/>
          <p:nvPr/>
        </p:nvSpPr>
        <p:spPr>
          <a:xfrm>
            <a:off x="449942" y="6357256"/>
            <a:ext cx="2641600" cy="369332"/>
          </a:xfrm>
          <a:prstGeom prst="rect">
            <a:avLst/>
          </a:prstGeom>
          <a:noFill/>
        </p:spPr>
        <p:txBody>
          <a:bodyPr wrap="square" rtlCol="0">
            <a:spAutoFit/>
          </a:bodyPr>
          <a:lstStyle/>
          <a:p>
            <a:r>
              <a:rPr lang="en-US" dirty="0">
                <a:hlinkClick r:id="rId4"/>
              </a:rPr>
              <a:t>www.bizsolutions365.com</a:t>
            </a:r>
            <a:endParaRPr lang="en-US" dirty="0"/>
          </a:p>
        </p:txBody>
      </p:sp>
      <p:sp>
        <p:nvSpPr>
          <p:cNvPr id="9" name="TextBox 8">
            <a:extLst>
              <a:ext uri="{FF2B5EF4-FFF2-40B4-BE49-F238E27FC236}">
                <a16:creationId xmlns:a16="http://schemas.microsoft.com/office/drawing/2014/main" id="{57695EB3-BCC0-4AD5-8455-822E1EA38644}"/>
              </a:ext>
            </a:extLst>
          </p:cNvPr>
          <p:cNvSpPr txBox="1"/>
          <p:nvPr/>
        </p:nvSpPr>
        <p:spPr>
          <a:xfrm>
            <a:off x="5617029" y="6388033"/>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8" name="Text Box 7"/>
          <p:cNvSpPr txBox="1">
            <a:spLocks noChangeArrowheads="1"/>
          </p:cNvSpPr>
          <p:nvPr/>
        </p:nvSpPr>
        <p:spPr bwMode="auto">
          <a:xfrm>
            <a:off x="338202" y="928247"/>
            <a:ext cx="11563511" cy="535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0000"/>
              </a:lnSpc>
              <a:defRPr/>
            </a:pPr>
            <a:r>
              <a:rPr lang="en-US" sz="1100" i="1" dirty="0">
                <a:solidFill>
                  <a:srgbClr val="023A64"/>
                </a:solidFill>
                <a:latin typeface="Verdana" panose="020B0604030504040204" pitchFamily="34" charset="0"/>
                <a:ea typeface="Verdana" panose="020B0604030504040204" pitchFamily="34" charset="0"/>
              </a:rPr>
              <a:t>Kanban Task Manager</a:t>
            </a:r>
            <a:r>
              <a:rPr lang="en-US" sz="1100" dirty="0">
                <a:solidFill>
                  <a:srgbClr val="023A64"/>
                </a:solidFill>
                <a:latin typeface="Verdana" panose="020B0604030504040204" pitchFamily="34" charset="0"/>
                <a:ea typeface="Verdana" panose="020B0604030504040204" pitchFamily="34" charset="0"/>
              </a:rPr>
              <a:t> helps you visualize the work with Outlook tasks and makes it easy to see how different tasks proceed. </a:t>
            </a:r>
            <a:endParaRPr lang="sv-SE" sz="1100" dirty="0">
              <a:solidFill>
                <a:srgbClr val="023A64"/>
              </a:solidFill>
              <a:latin typeface="Verdana" panose="020B0604030504040204" pitchFamily="34" charset="0"/>
              <a:ea typeface="Verdana" panose="020B0604030504040204" pitchFamily="34" charset="0"/>
            </a:endParaRPr>
          </a:p>
          <a:p>
            <a:pPr>
              <a:lnSpc>
                <a:spcPct val="120000"/>
              </a:lnSpc>
              <a:defRPr/>
            </a:pPr>
            <a:r>
              <a:rPr lang="en-US" sz="1100" dirty="0">
                <a:solidFill>
                  <a:srgbClr val="023A64"/>
                </a:solidFill>
                <a:latin typeface="Verdana" panose="020B0604030504040204" pitchFamily="34" charset="0"/>
                <a:ea typeface="Verdana" panose="020B0604030504040204" pitchFamily="34" charset="0"/>
              </a:rPr>
              <a:t>The traditional Kanban board uses cards, but moving it into Outlook gives you everything in the computer, and nothing is lost. On top of that the developers of bizsolutions365.com have added several useful features:</a:t>
            </a:r>
            <a:endParaRPr lang="sv-SE" sz="1100" dirty="0">
              <a:solidFill>
                <a:srgbClr val="023A64"/>
              </a:solidFill>
              <a:latin typeface="Verdana" panose="020B0604030504040204" pitchFamily="34" charset="0"/>
              <a:ea typeface="Verdana" panose="020B0604030504040204" pitchFamily="34" charset="0"/>
            </a:endParaRPr>
          </a:p>
          <a:p>
            <a:pPr marL="171450" indent="-171450">
              <a:lnSpc>
                <a:spcPct val="120000"/>
              </a:lnSpc>
              <a:buFont typeface="Wingdings" pitchFamily="2" charset="2"/>
              <a:buChar char="Ø"/>
              <a:defRPr/>
            </a:pPr>
            <a:r>
              <a:rPr lang="en-US" sz="1100" b="1" dirty="0">
                <a:solidFill>
                  <a:srgbClr val="023A64"/>
                </a:solidFill>
                <a:latin typeface="Verdana" panose="020B0604030504040204" pitchFamily="34" charset="0"/>
                <a:ea typeface="Verdana" panose="020B0604030504040204" pitchFamily="34" charset="0"/>
              </a:rPr>
              <a:t>Drag and drop color coded tasks</a:t>
            </a:r>
            <a:r>
              <a:rPr lang="en-US" sz="1100" dirty="0">
                <a:solidFill>
                  <a:srgbClr val="023A64"/>
                </a:solidFill>
                <a:latin typeface="Verdana" panose="020B0604030504040204" pitchFamily="34" charset="0"/>
                <a:ea typeface="Verdana" panose="020B0604030504040204" pitchFamily="34" charset="0"/>
              </a:rPr>
              <a:t> within or between phases or lanes. </a:t>
            </a:r>
          </a:p>
          <a:p>
            <a:pPr marL="171450" indent="-171450">
              <a:lnSpc>
                <a:spcPct val="120000"/>
              </a:lnSpc>
              <a:buFont typeface="Wingdings" pitchFamily="2" charset="2"/>
              <a:buChar char="Ø"/>
              <a:defRPr/>
            </a:pPr>
            <a:r>
              <a:rPr lang="en-US" sz="1100" b="1" dirty="0">
                <a:solidFill>
                  <a:srgbClr val="023A64"/>
                </a:solidFill>
                <a:latin typeface="Verdana" panose="020B0604030504040204" pitchFamily="34" charset="0"/>
                <a:ea typeface="Verdana" panose="020B0604030504040204" pitchFamily="34" charset="0"/>
              </a:rPr>
              <a:t>Filter</a:t>
            </a:r>
            <a:r>
              <a:rPr lang="en-US" sz="1100" dirty="0">
                <a:solidFill>
                  <a:srgbClr val="023A64"/>
                </a:solidFill>
                <a:latin typeface="Verdana" panose="020B0604030504040204" pitchFamily="34" charset="0"/>
                <a:ea typeface="Verdana" panose="020B0604030504040204" pitchFamily="34" charset="0"/>
              </a:rPr>
              <a:t> tasks by </a:t>
            </a:r>
            <a:r>
              <a:rPr lang="en-GB" sz="1100" dirty="0">
                <a:solidFill>
                  <a:srgbClr val="023A64"/>
                </a:solidFill>
                <a:latin typeface="Verdana" panose="020B0604030504040204" pitchFamily="34" charset="0"/>
                <a:ea typeface="Verdana" panose="020B0604030504040204" pitchFamily="34" charset="0"/>
              </a:rPr>
              <a:t>one or multiple category/categories and/or priority/priorities and/or by a custom parameter</a:t>
            </a:r>
            <a:r>
              <a:rPr lang="en-US" sz="1100" dirty="0">
                <a:solidFill>
                  <a:srgbClr val="023A64"/>
                </a:solidFill>
                <a:latin typeface="Verdana" panose="020B0604030504040204" pitchFamily="34" charset="0"/>
                <a:ea typeface="Verdana" panose="020B0604030504040204" pitchFamily="34" charset="0"/>
              </a:rPr>
              <a:t>.</a:t>
            </a:r>
          </a:p>
          <a:p>
            <a:pPr marL="171450" indent="-171450">
              <a:lnSpc>
                <a:spcPct val="120000"/>
              </a:lnSpc>
              <a:buFont typeface="Wingdings" pitchFamily="2" charset="2"/>
              <a:buChar char="Ø"/>
              <a:defRPr/>
            </a:pPr>
            <a:r>
              <a:rPr lang="en-US" sz="1100" dirty="0">
                <a:solidFill>
                  <a:srgbClr val="023A64"/>
                </a:solidFill>
                <a:latin typeface="Verdana" panose="020B0604030504040204" pitchFamily="34" charset="0"/>
                <a:ea typeface="Verdana" panose="020B0604030504040204" pitchFamily="34" charset="0"/>
              </a:rPr>
              <a:t>Possibility to create </a:t>
            </a:r>
            <a:r>
              <a:rPr lang="en-US" sz="1100" b="1" dirty="0">
                <a:solidFill>
                  <a:srgbClr val="023A64"/>
                </a:solidFill>
                <a:latin typeface="Verdana" panose="020B0604030504040204" pitchFamily="34" charset="0"/>
                <a:ea typeface="Verdana" panose="020B0604030504040204" pitchFamily="34" charset="0"/>
              </a:rPr>
              <a:t>swim lanes</a:t>
            </a:r>
            <a:r>
              <a:rPr lang="en-US" sz="1100" dirty="0">
                <a:solidFill>
                  <a:srgbClr val="023A64"/>
                </a:solidFill>
                <a:latin typeface="Verdana" panose="020B0604030504040204" pitchFamily="34" charset="0"/>
                <a:ea typeface="Verdana" panose="020B0604030504040204" pitchFamily="34" charset="0"/>
              </a:rPr>
              <a:t>.</a:t>
            </a:r>
          </a:p>
          <a:p>
            <a:pPr marL="171450" lvl="0" indent="-171450">
              <a:lnSpc>
                <a:spcPct val="120000"/>
              </a:lnSpc>
              <a:buFont typeface="Wingdings" pitchFamily="2" charset="2"/>
              <a:buChar char="Ø"/>
              <a:defRPr/>
            </a:pPr>
            <a:r>
              <a:rPr lang="en-US" sz="1100" dirty="0">
                <a:solidFill>
                  <a:srgbClr val="023A64"/>
                </a:solidFill>
                <a:latin typeface="Verdana" panose="020B0604030504040204" pitchFamily="34" charset="0"/>
                <a:ea typeface="Verdana" panose="020B0604030504040204" pitchFamily="34" charset="0"/>
              </a:rPr>
              <a:t>A </a:t>
            </a:r>
            <a:r>
              <a:rPr lang="en-US" sz="1100" b="1" dirty="0">
                <a:solidFill>
                  <a:srgbClr val="023A64"/>
                </a:solidFill>
                <a:latin typeface="Verdana" panose="020B0604030504040204" pitchFamily="34" charset="0"/>
                <a:ea typeface="Verdana" panose="020B0604030504040204" pitchFamily="34" charset="0"/>
              </a:rPr>
              <a:t>details pane </a:t>
            </a:r>
            <a:r>
              <a:rPr lang="en-US" sz="1100" dirty="0">
                <a:solidFill>
                  <a:srgbClr val="023A64"/>
                </a:solidFill>
                <a:latin typeface="Verdana" panose="020B0604030504040204" pitchFamily="34" charset="0"/>
                <a:ea typeface="Verdana" panose="020B0604030504040204" pitchFamily="34" charset="0"/>
              </a:rPr>
              <a:t>makes it possible to work with tasks without opening them.</a:t>
            </a:r>
          </a:p>
          <a:p>
            <a:pPr marL="171450" indent="-171450">
              <a:lnSpc>
                <a:spcPct val="120000"/>
              </a:lnSpc>
              <a:buFont typeface="Wingdings" pitchFamily="2" charset="2"/>
              <a:buChar char="Ø"/>
              <a:defRPr/>
            </a:pPr>
            <a:r>
              <a:rPr lang="en-US" sz="1100" dirty="0">
                <a:solidFill>
                  <a:srgbClr val="023A64"/>
                </a:solidFill>
                <a:latin typeface="Verdana" panose="020B0604030504040204" pitchFamily="34" charset="0"/>
                <a:ea typeface="Verdana" panose="020B0604030504040204" pitchFamily="34" charset="0"/>
              </a:rPr>
              <a:t>Support for </a:t>
            </a:r>
            <a:r>
              <a:rPr lang="en-US" sz="1100" b="1" dirty="0">
                <a:solidFill>
                  <a:srgbClr val="023A64"/>
                </a:solidFill>
                <a:latin typeface="Verdana" panose="020B0604030504040204" pitchFamily="34" charset="0"/>
                <a:ea typeface="Verdana" panose="020B0604030504040204" pitchFamily="34" charset="0"/>
              </a:rPr>
              <a:t>inline images</a:t>
            </a:r>
            <a:r>
              <a:rPr lang="en-US" sz="1100" dirty="0">
                <a:solidFill>
                  <a:srgbClr val="023A64"/>
                </a:solidFill>
                <a:latin typeface="Verdana" panose="020B0604030504040204" pitchFamily="34" charset="0"/>
                <a:ea typeface="Verdana" panose="020B0604030504040204" pitchFamily="34" charset="0"/>
              </a:rPr>
              <a:t>, </a:t>
            </a:r>
            <a:r>
              <a:rPr lang="en-US" sz="1100" b="1" dirty="0">
                <a:solidFill>
                  <a:srgbClr val="023A64"/>
                </a:solidFill>
                <a:latin typeface="Verdana" panose="020B0604030504040204" pitchFamily="34" charset="0"/>
                <a:ea typeface="Verdana" panose="020B0604030504040204" pitchFamily="34" charset="0"/>
              </a:rPr>
              <a:t>bold </a:t>
            </a:r>
            <a:r>
              <a:rPr lang="en-US" sz="1100" dirty="0">
                <a:solidFill>
                  <a:srgbClr val="023A64"/>
                </a:solidFill>
                <a:latin typeface="Verdana" panose="020B0604030504040204" pitchFamily="34" charset="0"/>
                <a:ea typeface="Verdana" panose="020B0604030504040204" pitchFamily="34" charset="0"/>
              </a:rPr>
              <a:t>and</a:t>
            </a:r>
            <a:r>
              <a:rPr lang="en-US" sz="1100" b="1" dirty="0">
                <a:solidFill>
                  <a:srgbClr val="023A64"/>
                </a:solidFill>
                <a:latin typeface="Verdana" panose="020B0604030504040204" pitchFamily="34" charset="0"/>
                <a:ea typeface="Verdana" panose="020B0604030504040204" pitchFamily="34" charset="0"/>
              </a:rPr>
              <a:t> italic formatting and attachments </a:t>
            </a:r>
            <a:r>
              <a:rPr lang="en-US" sz="1100" dirty="0">
                <a:solidFill>
                  <a:srgbClr val="023A64"/>
                </a:solidFill>
                <a:latin typeface="Verdana" panose="020B0604030504040204" pitchFamily="34" charset="0"/>
                <a:ea typeface="Verdana" panose="020B0604030504040204" pitchFamily="34" charset="0"/>
              </a:rPr>
              <a:t>in the task.</a:t>
            </a:r>
          </a:p>
          <a:p>
            <a:pPr marL="171450" indent="-171450">
              <a:lnSpc>
                <a:spcPct val="120000"/>
              </a:lnSpc>
              <a:buFont typeface="Wingdings" pitchFamily="2" charset="2"/>
              <a:buChar char="Ø"/>
              <a:defRPr/>
            </a:pPr>
            <a:r>
              <a:rPr lang="en-GB" sz="1100" dirty="0">
                <a:solidFill>
                  <a:srgbClr val="023A64"/>
                </a:solidFill>
                <a:latin typeface="Verdana" panose="020B0604030504040204" pitchFamily="34" charset="0"/>
                <a:ea typeface="Verdana" panose="020B0604030504040204" pitchFamily="34" charset="0"/>
              </a:rPr>
              <a:t>A possibility to show the </a:t>
            </a:r>
            <a:r>
              <a:rPr lang="en-GB" sz="1100" dirty="0" err="1">
                <a:solidFill>
                  <a:srgbClr val="023A64"/>
                </a:solidFill>
                <a:latin typeface="Verdana" panose="020B0604030504040204" pitchFamily="34" charset="0"/>
                <a:ea typeface="Verdana" panose="020B0604030504040204" pitchFamily="34" charset="0"/>
              </a:rPr>
              <a:t>kanban</a:t>
            </a:r>
            <a:r>
              <a:rPr lang="en-GB" sz="1100" dirty="0">
                <a:solidFill>
                  <a:srgbClr val="023A64"/>
                </a:solidFill>
                <a:latin typeface="Verdana" panose="020B0604030504040204" pitchFamily="34" charset="0"/>
                <a:ea typeface="Verdana" panose="020B0604030504040204" pitchFamily="34" charset="0"/>
              </a:rPr>
              <a:t> board in any </a:t>
            </a:r>
            <a:r>
              <a:rPr lang="en-GB" sz="1100" b="1" dirty="0">
                <a:solidFill>
                  <a:srgbClr val="023A64"/>
                </a:solidFill>
                <a:latin typeface="Verdana" panose="020B0604030504040204" pitchFamily="34" charset="0"/>
                <a:ea typeface="Verdana" panose="020B0604030504040204" pitchFamily="34" charset="0"/>
              </a:rPr>
              <a:t>Outlook tasks folder</a:t>
            </a:r>
            <a:r>
              <a:rPr lang="en-GB" sz="1100" dirty="0">
                <a:solidFill>
                  <a:srgbClr val="023A64"/>
                </a:solidFill>
                <a:latin typeface="Verdana" panose="020B0604030504040204" pitchFamily="34" charset="0"/>
                <a:ea typeface="Verdana" panose="020B0604030504040204" pitchFamily="34" charset="0"/>
              </a:rPr>
              <a:t>.</a:t>
            </a:r>
          </a:p>
          <a:p>
            <a:pPr marL="171450" indent="-171450">
              <a:lnSpc>
                <a:spcPct val="120000"/>
              </a:lnSpc>
              <a:buFont typeface="Wingdings" pitchFamily="2" charset="2"/>
              <a:buChar char="Ø"/>
              <a:defRPr/>
            </a:pPr>
            <a:r>
              <a:rPr lang="en-GB" sz="1100" dirty="0">
                <a:solidFill>
                  <a:srgbClr val="023A64"/>
                </a:solidFill>
                <a:latin typeface="Verdana" panose="020B0604030504040204" pitchFamily="34" charset="0"/>
                <a:ea typeface="Verdana" panose="020B0604030504040204" pitchFamily="34" charset="0"/>
              </a:rPr>
              <a:t>Create tasks from your </a:t>
            </a:r>
            <a:r>
              <a:rPr lang="en-GB" sz="1100" b="1" dirty="0">
                <a:solidFill>
                  <a:srgbClr val="023A64"/>
                </a:solidFill>
                <a:latin typeface="Verdana" panose="020B0604030504040204" pitchFamily="34" charset="0"/>
                <a:ea typeface="Verdana" panose="020B0604030504040204" pitchFamily="34" charset="0"/>
              </a:rPr>
              <a:t>mobile device To-Do app </a:t>
            </a:r>
            <a:r>
              <a:rPr lang="en-GB" sz="1100" dirty="0">
                <a:solidFill>
                  <a:srgbClr val="023A64"/>
                </a:solidFill>
                <a:latin typeface="Verdana" panose="020B0604030504040204" pitchFamily="34" charset="0"/>
                <a:ea typeface="Verdana" panose="020B0604030504040204" pitchFamily="34" charset="0"/>
              </a:rPr>
              <a:t>and visualize them on the </a:t>
            </a:r>
            <a:r>
              <a:rPr lang="en-GB" sz="1100" dirty="0" err="1">
                <a:solidFill>
                  <a:srgbClr val="023A64"/>
                </a:solidFill>
                <a:latin typeface="Verdana" panose="020B0604030504040204" pitchFamily="34" charset="0"/>
                <a:ea typeface="Verdana" panose="020B0604030504040204" pitchFamily="34" charset="0"/>
              </a:rPr>
              <a:t>kanban</a:t>
            </a:r>
            <a:r>
              <a:rPr lang="en-GB" sz="1100" dirty="0">
                <a:solidFill>
                  <a:srgbClr val="023A64"/>
                </a:solidFill>
                <a:latin typeface="Verdana" panose="020B0604030504040204" pitchFamily="34" charset="0"/>
                <a:ea typeface="Verdana" panose="020B0604030504040204" pitchFamily="34" charset="0"/>
              </a:rPr>
              <a:t> board in the To-Do List task folder in Outlook.</a:t>
            </a:r>
            <a:endParaRPr lang="en-US" sz="1100" dirty="0">
              <a:solidFill>
                <a:srgbClr val="023A64"/>
              </a:solidFill>
              <a:latin typeface="Verdana" panose="020B0604030504040204" pitchFamily="34" charset="0"/>
              <a:ea typeface="Verdana" panose="020B0604030504040204" pitchFamily="34" charset="0"/>
            </a:endParaRPr>
          </a:p>
          <a:p>
            <a:pPr marL="171450" indent="-171450">
              <a:lnSpc>
                <a:spcPct val="120000"/>
              </a:lnSpc>
              <a:buFont typeface="Wingdings" pitchFamily="2" charset="2"/>
              <a:buChar char="Ø"/>
              <a:defRPr/>
            </a:pPr>
            <a:r>
              <a:rPr lang="en-US" sz="1100" b="1" dirty="0">
                <a:solidFill>
                  <a:srgbClr val="023A64"/>
                </a:solidFill>
                <a:latin typeface="Verdana" panose="020B0604030504040204" pitchFamily="34" charset="0"/>
                <a:ea typeface="Verdana" panose="020B0604030504040204" pitchFamily="34" charset="0"/>
              </a:rPr>
              <a:t>WIP limits </a:t>
            </a:r>
            <a:r>
              <a:rPr lang="en-US" sz="1100" dirty="0">
                <a:solidFill>
                  <a:srgbClr val="023A64"/>
                </a:solidFill>
                <a:latin typeface="Verdana" panose="020B0604030504040204" pitchFamily="34" charset="0"/>
                <a:ea typeface="Verdana" panose="020B0604030504040204" pitchFamily="34" charset="0"/>
              </a:rPr>
              <a:t>give a warning when there are too many tasks.</a:t>
            </a:r>
          </a:p>
          <a:p>
            <a:pPr marL="171450" indent="-171450">
              <a:lnSpc>
                <a:spcPct val="120000"/>
              </a:lnSpc>
              <a:buFont typeface="Wingdings" pitchFamily="2" charset="2"/>
              <a:buChar char="Ø"/>
              <a:defRPr/>
            </a:pPr>
            <a:r>
              <a:rPr lang="en-US" sz="1100" b="1" dirty="0">
                <a:solidFill>
                  <a:srgbClr val="023A64"/>
                </a:solidFill>
                <a:latin typeface="Verdana" panose="020B0604030504040204" pitchFamily="34" charset="0"/>
                <a:ea typeface="Verdana" panose="020B0604030504040204" pitchFamily="34" charset="0"/>
              </a:rPr>
              <a:t>Zoom</a:t>
            </a:r>
            <a:r>
              <a:rPr lang="en-US" sz="1100" dirty="0">
                <a:solidFill>
                  <a:srgbClr val="023A64"/>
                </a:solidFill>
                <a:latin typeface="Verdana" panose="020B0604030504040204" pitchFamily="34" charset="0"/>
                <a:ea typeface="Verdana" panose="020B0604030504040204" pitchFamily="34" charset="0"/>
              </a:rPr>
              <a:t> in and out </a:t>
            </a:r>
            <a:r>
              <a:rPr lang="en-GB" sz="1100" dirty="0">
                <a:solidFill>
                  <a:srgbClr val="023A64"/>
                </a:solidFill>
                <a:latin typeface="Verdana" panose="020B0604030504040204" pitchFamily="34" charset="0"/>
                <a:ea typeface="Verdana" panose="020B0604030504040204" pitchFamily="34" charset="0"/>
              </a:rPr>
              <a:t>on the kanban board by using Ctrl + the plus or minus key</a:t>
            </a:r>
            <a:r>
              <a:rPr lang="en-US" sz="1100" dirty="0">
                <a:solidFill>
                  <a:srgbClr val="023A64"/>
                </a:solidFill>
                <a:latin typeface="Verdana" panose="020B0604030504040204" pitchFamily="34" charset="0"/>
                <a:ea typeface="Verdana" panose="020B0604030504040204" pitchFamily="34" charset="0"/>
              </a:rPr>
              <a:t>.</a:t>
            </a:r>
          </a:p>
          <a:p>
            <a:pPr marL="171450" lvl="0" indent="-171450">
              <a:lnSpc>
                <a:spcPct val="120000"/>
              </a:lnSpc>
              <a:buFont typeface="Wingdings" pitchFamily="2" charset="2"/>
              <a:buChar char="Ø"/>
              <a:defRPr/>
            </a:pPr>
            <a:r>
              <a:rPr lang="en-US" sz="1100" b="1" dirty="0">
                <a:solidFill>
                  <a:srgbClr val="023A64"/>
                </a:solidFill>
                <a:latin typeface="Verdana" panose="020B0604030504040204" pitchFamily="34" charset="0"/>
                <a:ea typeface="Verdana" panose="020B0604030504040204" pitchFamily="34" charset="0"/>
              </a:rPr>
              <a:t>Convert e-mails </a:t>
            </a:r>
            <a:r>
              <a:rPr lang="en-US" sz="1100" dirty="0">
                <a:solidFill>
                  <a:srgbClr val="023A64"/>
                </a:solidFill>
                <a:latin typeface="Verdana" panose="020B0604030504040204" pitchFamily="34" charset="0"/>
                <a:ea typeface="Verdana" panose="020B0604030504040204" pitchFamily="34" charset="0"/>
              </a:rPr>
              <a:t>into tasks.</a:t>
            </a:r>
          </a:p>
          <a:p>
            <a:pPr marL="171450" indent="-171450">
              <a:lnSpc>
                <a:spcPct val="120000"/>
              </a:lnSpc>
              <a:buFont typeface="Wingdings" pitchFamily="2" charset="2"/>
              <a:buChar char="Ø"/>
              <a:defRPr/>
            </a:pPr>
            <a:r>
              <a:rPr lang="en-GB" sz="1100" dirty="0">
                <a:solidFill>
                  <a:srgbClr val="023A64"/>
                </a:solidFill>
                <a:latin typeface="Verdana" panose="020B0604030504040204" pitchFamily="34" charset="0"/>
                <a:ea typeface="Verdana" panose="020B0604030504040204" pitchFamily="34" charset="0"/>
              </a:rPr>
              <a:t>Various </a:t>
            </a:r>
            <a:r>
              <a:rPr lang="en-GB" sz="1100" b="1" dirty="0">
                <a:solidFill>
                  <a:srgbClr val="023A64"/>
                </a:solidFill>
                <a:latin typeface="Verdana" panose="020B0604030504040204" pitchFamily="34" charset="0"/>
                <a:ea typeface="Verdana" panose="020B0604030504040204" pitchFamily="34" charset="0"/>
              </a:rPr>
              <a:t>views</a:t>
            </a:r>
            <a:r>
              <a:rPr lang="en-GB" sz="1100" dirty="0">
                <a:solidFill>
                  <a:srgbClr val="023A64"/>
                </a:solidFill>
                <a:latin typeface="Verdana" panose="020B0604030504040204" pitchFamily="34" charset="0"/>
                <a:ea typeface="Verdana" panose="020B0604030504040204" pitchFamily="34" charset="0"/>
              </a:rPr>
              <a:t> in addition to the kanban view.</a:t>
            </a:r>
            <a:endParaRPr lang="en-US" sz="1100" dirty="0">
              <a:solidFill>
                <a:srgbClr val="023A64"/>
              </a:solidFill>
              <a:latin typeface="Verdana" panose="020B0604030504040204" pitchFamily="34" charset="0"/>
              <a:ea typeface="Verdana" panose="020B0604030504040204" pitchFamily="34" charset="0"/>
            </a:endParaRPr>
          </a:p>
          <a:p>
            <a:pPr marL="171450" indent="-171450">
              <a:lnSpc>
                <a:spcPct val="120000"/>
              </a:lnSpc>
              <a:buFont typeface="Wingdings" pitchFamily="2" charset="2"/>
              <a:buChar char="Ø"/>
              <a:defRPr/>
            </a:pPr>
            <a:r>
              <a:rPr lang="en-US" sz="1100" b="1" dirty="0">
                <a:solidFill>
                  <a:srgbClr val="023A64"/>
                </a:solidFill>
                <a:latin typeface="Verdana" panose="020B0604030504040204" pitchFamily="34" charset="0"/>
                <a:ea typeface="Verdana" panose="020B0604030504040204" pitchFamily="34" charset="0"/>
              </a:rPr>
              <a:t>Excel reports</a:t>
            </a:r>
            <a:r>
              <a:rPr lang="en-US" sz="1100" dirty="0">
                <a:solidFill>
                  <a:srgbClr val="023A64"/>
                </a:solidFill>
                <a:latin typeface="Verdana" panose="020B0604030504040204" pitchFamily="34" charset="0"/>
                <a:ea typeface="Verdana" panose="020B0604030504040204" pitchFamily="34" charset="0"/>
              </a:rPr>
              <a:t>.</a:t>
            </a:r>
          </a:p>
          <a:p>
            <a:pPr marL="171450" indent="-171450">
              <a:lnSpc>
                <a:spcPct val="120000"/>
              </a:lnSpc>
              <a:buFont typeface="Wingdings" pitchFamily="2" charset="2"/>
              <a:buChar char="Ø"/>
              <a:defRPr/>
            </a:pPr>
            <a:r>
              <a:rPr lang="en-GB" sz="1100" dirty="0">
                <a:solidFill>
                  <a:srgbClr val="023A64"/>
                </a:solidFill>
                <a:latin typeface="Verdana" panose="020B0604030504040204" pitchFamily="34" charset="0"/>
                <a:ea typeface="Verdana" panose="020B0604030504040204" pitchFamily="34" charset="0"/>
              </a:rPr>
              <a:t>Visualize tasks altogether from different Kanban boards on the </a:t>
            </a:r>
            <a:r>
              <a:rPr lang="en-GB" sz="1100" dirty="0" err="1">
                <a:solidFill>
                  <a:srgbClr val="023A64"/>
                </a:solidFill>
                <a:latin typeface="Verdana" panose="020B0604030504040204" pitchFamily="34" charset="0"/>
                <a:ea typeface="Verdana" panose="020B0604030504040204" pitchFamily="34" charset="0"/>
              </a:rPr>
              <a:t>kanban</a:t>
            </a:r>
            <a:r>
              <a:rPr lang="en-GB" sz="1100" dirty="0">
                <a:solidFill>
                  <a:srgbClr val="023A64"/>
                </a:solidFill>
                <a:latin typeface="Verdana" panose="020B0604030504040204" pitchFamily="34" charset="0"/>
                <a:ea typeface="Verdana" panose="020B0604030504040204" pitchFamily="34" charset="0"/>
              </a:rPr>
              <a:t> board in the Outlook To-Do List and </a:t>
            </a:r>
            <a:r>
              <a:rPr lang="en-GB" sz="1100" b="1" dirty="0">
                <a:solidFill>
                  <a:srgbClr val="023A64"/>
                </a:solidFill>
                <a:latin typeface="Verdana" panose="020B0604030504040204" pitchFamily="34" charset="0"/>
                <a:ea typeface="Verdana" panose="020B0604030504040204" pitchFamily="34" charset="0"/>
              </a:rPr>
              <a:t>generate a combined Excel report</a:t>
            </a:r>
            <a:r>
              <a:rPr lang="en-GB" sz="1100" dirty="0">
                <a:solidFill>
                  <a:srgbClr val="023A64"/>
                </a:solidFill>
                <a:latin typeface="Verdana" panose="020B0604030504040204" pitchFamily="34" charset="0"/>
                <a:ea typeface="Verdana" panose="020B0604030504040204" pitchFamily="34" charset="0"/>
              </a:rPr>
              <a:t>.</a:t>
            </a:r>
            <a:endParaRPr lang="en-US" sz="1100" dirty="0">
              <a:solidFill>
                <a:srgbClr val="023A64"/>
              </a:solidFill>
              <a:latin typeface="Verdana" panose="020B0604030504040204" pitchFamily="34" charset="0"/>
              <a:ea typeface="Verdana" panose="020B0604030504040204" pitchFamily="34" charset="0"/>
            </a:endParaRPr>
          </a:p>
          <a:p>
            <a:pPr marL="171450" indent="-171450">
              <a:lnSpc>
                <a:spcPct val="120000"/>
              </a:lnSpc>
              <a:buFont typeface="Wingdings" pitchFamily="2" charset="2"/>
              <a:buChar char="Ø"/>
              <a:defRPr/>
            </a:pPr>
            <a:r>
              <a:rPr lang="en-US" sz="1100" b="1" dirty="0">
                <a:solidFill>
                  <a:srgbClr val="023A64"/>
                </a:solidFill>
                <a:latin typeface="Verdana" panose="020B0604030504040204" pitchFamily="34" charset="0"/>
                <a:ea typeface="Verdana" panose="020B0604030504040204" pitchFamily="34" charset="0"/>
              </a:rPr>
              <a:t>Task overdue </a:t>
            </a:r>
            <a:r>
              <a:rPr lang="en-US" sz="1100" dirty="0">
                <a:solidFill>
                  <a:srgbClr val="023A64"/>
                </a:solidFill>
                <a:latin typeface="Verdana" panose="020B0604030504040204" pitchFamily="34" charset="0"/>
                <a:ea typeface="Verdana" panose="020B0604030504040204" pitchFamily="34" charset="0"/>
              </a:rPr>
              <a:t>indicator.</a:t>
            </a:r>
          </a:p>
          <a:p>
            <a:pPr marL="171450" indent="-171450">
              <a:lnSpc>
                <a:spcPct val="120000"/>
              </a:lnSpc>
              <a:buFont typeface="Wingdings" pitchFamily="2" charset="2"/>
              <a:buChar char="Ø"/>
              <a:defRPr/>
            </a:pPr>
            <a:r>
              <a:rPr lang="en-US" sz="1100" dirty="0">
                <a:solidFill>
                  <a:srgbClr val="023A64"/>
                </a:solidFill>
                <a:latin typeface="Verdana" panose="020B0604030504040204" pitchFamily="34" charset="0"/>
                <a:ea typeface="Verdana" panose="020B0604030504040204" pitchFamily="34" charset="0"/>
              </a:rPr>
              <a:t>Set </a:t>
            </a:r>
            <a:r>
              <a:rPr lang="en-US" sz="1100" b="1" dirty="0">
                <a:solidFill>
                  <a:srgbClr val="023A64"/>
                </a:solidFill>
                <a:latin typeface="Verdana" panose="020B0604030504040204" pitchFamily="34" charset="0"/>
                <a:ea typeface="Verdana" panose="020B0604030504040204" pitchFamily="34" charset="0"/>
              </a:rPr>
              <a:t>number of columns </a:t>
            </a:r>
            <a:r>
              <a:rPr lang="en-US" sz="1100" dirty="0">
                <a:solidFill>
                  <a:srgbClr val="023A64"/>
                </a:solidFill>
                <a:latin typeface="Verdana" panose="020B0604030504040204" pitchFamily="34" charset="0"/>
                <a:ea typeface="Verdana" panose="020B0604030504040204" pitchFamily="34" charset="0"/>
              </a:rPr>
              <a:t>per phase.</a:t>
            </a:r>
          </a:p>
          <a:p>
            <a:pPr marL="171450" indent="-171450" eaLnBrk="1" hangingPunct="1">
              <a:lnSpc>
                <a:spcPct val="120000"/>
              </a:lnSpc>
              <a:buFont typeface="Wingdings" panose="05000000000000000000" pitchFamily="2" charset="2"/>
              <a:buChar char="Ø"/>
              <a:defRPr/>
            </a:pPr>
            <a:r>
              <a:rPr lang="en-GB" sz="1100" dirty="0">
                <a:solidFill>
                  <a:srgbClr val="023A64"/>
                </a:solidFill>
                <a:latin typeface="Verdana" panose="020B0604030504040204" pitchFamily="34" charset="0"/>
                <a:ea typeface="Verdana" panose="020B0604030504040204" pitchFamily="34" charset="0"/>
              </a:rPr>
              <a:t>Create </a:t>
            </a:r>
            <a:r>
              <a:rPr lang="en-GB" sz="1100" b="1" dirty="0">
                <a:solidFill>
                  <a:srgbClr val="023A64"/>
                </a:solidFill>
                <a:latin typeface="Verdana" panose="020B0604030504040204" pitchFamily="34" charset="0"/>
                <a:ea typeface="Verdana" panose="020B0604030504040204" pitchFamily="34" charset="0"/>
              </a:rPr>
              <a:t>Checklists</a:t>
            </a:r>
            <a:r>
              <a:rPr lang="en-GB" sz="1100" dirty="0">
                <a:solidFill>
                  <a:srgbClr val="023A64"/>
                </a:solidFill>
                <a:latin typeface="Verdana" panose="020B0604030504040204" pitchFamily="34" charset="0"/>
                <a:ea typeface="Verdana" panose="020B0604030504040204" pitchFamily="34" charset="0"/>
              </a:rPr>
              <a:t> for complicated tasks.</a:t>
            </a:r>
          </a:p>
          <a:p>
            <a:pPr marL="171450" indent="-171450" eaLnBrk="1" hangingPunct="1">
              <a:lnSpc>
                <a:spcPct val="120000"/>
              </a:lnSpc>
              <a:buFont typeface="Wingdings" panose="05000000000000000000" pitchFamily="2" charset="2"/>
              <a:buChar char="Ø"/>
              <a:defRPr/>
            </a:pPr>
            <a:r>
              <a:rPr lang="en-GB" sz="1100" dirty="0">
                <a:solidFill>
                  <a:srgbClr val="023A64"/>
                </a:solidFill>
                <a:latin typeface="Verdana" panose="020B0604030504040204" pitchFamily="34" charset="0"/>
                <a:ea typeface="Verdana" panose="020B0604030504040204" pitchFamily="34" charset="0"/>
              </a:rPr>
              <a:t>Create a </a:t>
            </a:r>
            <a:r>
              <a:rPr lang="en-GB" sz="1100" b="1" dirty="0">
                <a:solidFill>
                  <a:srgbClr val="023A64"/>
                </a:solidFill>
                <a:latin typeface="Verdana" panose="020B0604030504040204" pitchFamily="34" charset="0"/>
                <a:ea typeface="Verdana" panose="020B0604030504040204" pitchFamily="34" charset="0"/>
              </a:rPr>
              <a:t>checklist template </a:t>
            </a:r>
            <a:r>
              <a:rPr lang="en-GB" sz="1100" dirty="0">
                <a:solidFill>
                  <a:srgbClr val="023A64"/>
                </a:solidFill>
                <a:latin typeface="Verdana" panose="020B0604030504040204" pitchFamily="34" charset="0"/>
                <a:ea typeface="Verdana" panose="020B0604030504040204" pitchFamily="34" charset="0"/>
              </a:rPr>
              <a:t>for tasks where the same steps must be performed.</a:t>
            </a:r>
          </a:p>
          <a:p>
            <a:pPr marL="171450" indent="-171450" eaLnBrk="1" hangingPunct="1">
              <a:lnSpc>
                <a:spcPct val="120000"/>
              </a:lnSpc>
              <a:buFont typeface="Wingdings" panose="05000000000000000000" pitchFamily="2" charset="2"/>
              <a:buChar char="Ø"/>
              <a:defRPr/>
            </a:pPr>
            <a:r>
              <a:rPr lang="en-GB" sz="1100" b="1" dirty="0">
                <a:solidFill>
                  <a:srgbClr val="023A64"/>
                </a:solidFill>
                <a:latin typeface="Verdana" panose="020B0604030504040204" pitchFamily="34" charset="0"/>
                <a:ea typeface="Verdana" panose="020B0604030504040204" pitchFamily="34" charset="0"/>
              </a:rPr>
              <a:t>Time Logging </a:t>
            </a:r>
            <a:r>
              <a:rPr lang="en-GB" sz="1100" dirty="0">
                <a:solidFill>
                  <a:srgbClr val="023A64"/>
                </a:solidFill>
                <a:latin typeface="Verdana" panose="020B0604030504040204" pitchFamily="34" charset="0"/>
                <a:ea typeface="Verdana" panose="020B0604030504040204" pitchFamily="34" charset="0"/>
              </a:rPr>
              <a:t>to keep track of invested time per task.</a:t>
            </a:r>
          </a:p>
          <a:p>
            <a:pPr marL="171450" indent="-171450" eaLnBrk="1" hangingPunct="1">
              <a:lnSpc>
                <a:spcPct val="120000"/>
              </a:lnSpc>
              <a:buFont typeface="Wingdings" panose="05000000000000000000" pitchFamily="2" charset="2"/>
              <a:buChar char="Ø"/>
              <a:defRPr/>
            </a:pPr>
            <a:r>
              <a:rPr lang="en-GB" sz="1100" dirty="0">
                <a:solidFill>
                  <a:srgbClr val="023A64"/>
                </a:solidFill>
                <a:latin typeface="Verdana" panose="020B0604030504040204" pitchFamily="34" charset="0"/>
                <a:ea typeface="Verdana" panose="020B0604030504040204" pitchFamily="34" charset="0"/>
              </a:rPr>
              <a:t>Set </a:t>
            </a:r>
            <a:r>
              <a:rPr lang="en-GB" sz="1100" b="1" dirty="0">
                <a:solidFill>
                  <a:srgbClr val="023A64"/>
                </a:solidFill>
                <a:latin typeface="Verdana" panose="020B0604030504040204" pitchFamily="34" charset="0"/>
                <a:ea typeface="Verdana" panose="020B0604030504040204" pitchFamily="34" charset="0"/>
              </a:rPr>
              <a:t>Default values </a:t>
            </a:r>
            <a:r>
              <a:rPr lang="en-GB" sz="1100" dirty="0">
                <a:solidFill>
                  <a:srgbClr val="023A64"/>
                </a:solidFill>
                <a:latin typeface="Verdana" panose="020B0604030504040204" pitchFamily="34" charset="0"/>
                <a:ea typeface="Verdana" panose="020B0604030504040204" pitchFamily="34" charset="0"/>
              </a:rPr>
              <a:t>for task tags.</a:t>
            </a:r>
          </a:p>
          <a:p>
            <a:pPr marL="171450" indent="-171450" eaLnBrk="1" hangingPunct="1">
              <a:lnSpc>
                <a:spcPct val="120000"/>
              </a:lnSpc>
              <a:buFont typeface="Wingdings" panose="05000000000000000000" pitchFamily="2" charset="2"/>
              <a:buChar char="Ø"/>
              <a:defRPr/>
            </a:pPr>
            <a:r>
              <a:rPr lang="en-GB" sz="1100" b="1" dirty="0">
                <a:solidFill>
                  <a:srgbClr val="023A64"/>
                </a:solidFill>
                <a:latin typeface="Verdana" panose="020B0604030504040204" pitchFamily="34" charset="0"/>
                <a:ea typeface="Verdana" panose="020B0604030504040204" pitchFamily="34" charset="0"/>
              </a:rPr>
              <a:t>Daily Trend </a:t>
            </a:r>
            <a:r>
              <a:rPr lang="en-GB" sz="1100" dirty="0">
                <a:solidFill>
                  <a:srgbClr val="023A64"/>
                </a:solidFill>
                <a:latin typeface="Verdana" panose="020B0604030504040204" pitchFamily="34" charset="0"/>
                <a:ea typeface="Verdana" panose="020B0604030504040204" pitchFamily="34" charset="0"/>
              </a:rPr>
              <a:t>view to display task statuses in a line chart.</a:t>
            </a:r>
          </a:p>
          <a:p>
            <a:pPr marL="171450" indent="-171450" eaLnBrk="1" hangingPunct="1">
              <a:lnSpc>
                <a:spcPct val="120000"/>
              </a:lnSpc>
              <a:buFont typeface="Wingdings" panose="05000000000000000000" pitchFamily="2" charset="2"/>
              <a:buChar char="Ø"/>
              <a:defRPr/>
            </a:pPr>
            <a:r>
              <a:rPr lang="en-GB" sz="1100" b="1" dirty="0">
                <a:solidFill>
                  <a:srgbClr val="023A64"/>
                </a:solidFill>
                <a:latin typeface="Verdana" panose="020B0604030504040204" pitchFamily="34" charset="0"/>
                <a:ea typeface="Verdana" panose="020B0604030504040204" pitchFamily="34" charset="0"/>
              </a:rPr>
              <a:t>Day Report </a:t>
            </a:r>
            <a:r>
              <a:rPr lang="en-GB" sz="1100" dirty="0">
                <a:solidFill>
                  <a:srgbClr val="023A64"/>
                </a:solidFill>
                <a:latin typeface="Verdana" panose="020B0604030504040204" pitchFamily="34" charset="0"/>
                <a:ea typeface="Verdana" panose="020B0604030504040204" pitchFamily="34" charset="0"/>
              </a:rPr>
              <a:t>to view tasks that were created, open, closed, delayed and modified on a specific date.</a:t>
            </a:r>
          </a:p>
          <a:p>
            <a:pPr eaLnBrk="1" hangingPunct="1">
              <a:lnSpc>
                <a:spcPct val="120000"/>
              </a:lnSpc>
              <a:defRPr/>
            </a:pPr>
            <a:br>
              <a:rPr lang="en-US" sz="1100" dirty="0">
                <a:solidFill>
                  <a:srgbClr val="023A64"/>
                </a:solidFill>
                <a:latin typeface="Verdana" panose="020B0604030504040204" pitchFamily="34" charset="0"/>
                <a:ea typeface="Verdana" panose="020B0604030504040204" pitchFamily="34" charset="0"/>
              </a:rPr>
            </a:br>
            <a:endParaRPr lang="en-US" sz="1100" dirty="0">
              <a:solidFill>
                <a:srgbClr val="023A64"/>
              </a:solidFill>
              <a:latin typeface="Verdana" panose="020B0604030504040204" pitchFamily="34" charset="0"/>
              <a:ea typeface="Verdana" panose="020B0604030504040204" pitchFamily="34" charset="0"/>
            </a:endParaRPr>
          </a:p>
        </p:txBody>
      </p:sp>
      <p:cxnSp>
        <p:nvCxnSpPr>
          <p:cNvPr id="14" name="Straight Connector 13"/>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52550" y="4851752"/>
            <a:ext cx="1275187" cy="14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 Single</a:t>
            </a:r>
            <a:r>
              <a:rPr lang="sv-SE" altLang="en-US" sz="1600" b="1" dirty="0">
                <a:solidFill>
                  <a:srgbClr val="013A64"/>
                </a:solidFill>
              </a:rPr>
              <a:t> – Introduction</a:t>
            </a:r>
            <a:endParaRPr lang="en-GB" altLang="en-US" sz="1600" b="1" dirty="0">
              <a:solidFill>
                <a:srgbClr val="023A64"/>
              </a:solidFill>
            </a:endParaRPr>
          </a:p>
        </p:txBody>
      </p:sp>
    </p:spTree>
    <p:extLst>
      <p:ext uri="{BB962C8B-B14F-4D97-AF65-F5344CB8AC3E}">
        <p14:creationId xmlns:p14="http://schemas.microsoft.com/office/powerpoint/2010/main" val="3315978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6" name="Text Box 7"/>
          <p:cNvSpPr txBox="1">
            <a:spLocks noChangeArrowheads="1"/>
          </p:cNvSpPr>
          <p:nvPr/>
        </p:nvSpPr>
        <p:spPr bwMode="auto">
          <a:xfrm>
            <a:off x="3778250" y="36830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b="1">
              <a:solidFill>
                <a:srgbClr val="000099"/>
              </a:solidFill>
            </a:endParaRPr>
          </a:p>
        </p:txBody>
      </p:sp>
      <p:sp>
        <p:nvSpPr>
          <p:cNvPr id="8" name="Rectangle 12"/>
          <p:cNvSpPr>
            <a:spLocks noChangeArrowheads="1"/>
          </p:cNvSpPr>
          <p:nvPr/>
        </p:nvSpPr>
        <p:spPr bwMode="auto">
          <a:xfrm>
            <a:off x="4554538" y="3306763"/>
            <a:ext cx="36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lIns="18000" rIns="18000">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b="1">
              <a:solidFill>
                <a:srgbClr val="000099"/>
              </a:solidFill>
            </a:endParaRPr>
          </a:p>
        </p:txBody>
      </p:sp>
      <p:sp>
        <p:nvSpPr>
          <p:cNvPr id="9" name="Rectangle 13"/>
          <p:cNvSpPr>
            <a:spLocks noChangeArrowheads="1"/>
          </p:cNvSpPr>
          <p:nvPr/>
        </p:nvSpPr>
        <p:spPr bwMode="auto">
          <a:xfrm>
            <a:off x="4554538" y="3306763"/>
            <a:ext cx="36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lIns="18000" rIns="18000">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b="1">
              <a:solidFill>
                <a:srgbClr val="000099"/>
              </a:solidFill>
            </a:endParaRPr>
          </a:p>
        </p:txBody>
      </p:sp>
      <p:cxnSp>
        <p:nvCxnSpPr>
          <p:cNvPr id="16" name="Straight Connector 15"/>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FD6BF46-2436-40CB-A20C-CE90A1D1F2D5}"/>
              </a:ext>
            </a:extLst>
          </p:cNvPr>
          <p:cNvPicPr>
            <a:picLocks noChangeAspect="1"/>
          </p:cNvPicPr>
          <p:nvPr/>
        </p:nvPicPr>
        <p:blipFill>
          <a:blip r:embed="rId5"/>
          <a:stretch>
            <a:fillRect/>
          </a:stretch>
        </p:blipFill>
        <p:spPr>
          <a:xfrm>
            <a:off x="1696505" y="964504"/>
            <a:ext cx="8893334" cy="5288486"/>
          </a:xfrm>
          <a:prstGeom prst="rect">
            <a:avLst/>
          </a:prstGeom>
        </p:spPr>
      </p:pic>
      <p:sp>
        <p:nvSpPr>
          <p:cNvPr id="19" name="AutoShape 10">
            <a:extLst>
              <a:ext uri="{FF2B5EF4-FFF2-40B4-BE49-F238E27FC236}">
                <a16:creationId xmlns:a16="http://schemas.microsoft.com/office/drawing/2014/main" id="{763BBAB0-BA35-4FB7-85F3-391C355A2A26}"/>
              </a:ext>
            </a:extLst>
          </p:cNvPr>
          <p:cNvSpPr>
            <a:spLocks noChangeArrowheads="1"/>
          </p:cNvSpPr>
          <p:nvPr/>
        </p:nvSpPr>
        <p:spPr bwMode="auto">
          <a:xfrm>
            <a:off x="7598060" y="2678906"/>
            <a:ext cx="2035460" cy="481013"/>
          </a:xfrm>
          <a:prstGeom prst="wedgeRoundRectCallout">
            <a:avLst>
              <a:gd name="adj1" fmla="val -51712"/>
              <a:gd name="adj2" fmla="val 194544"/>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Click on a color to change it.</a:t>
            </a:r>
            <a:endPar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endParaRP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Coloring</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6" name="Text Box 7"/>
          <p:cNvSpPr txBox="1">
            <a:spLocks noChangeArrowheads="1"/>
          </p:cNvSpPr>
          <p:nvPr/>
        </p:nvSpPr>
        <p:spPr bwMode="auto">
          <a:xfrm>
            <a:off x="3778250" y="36830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sp>
        <p:nvSpPr>
          <p:cNvPr id="8" name="Rectangle 12"/>
          <p:cNvSpPr>
            <a:spLocks noChangeArrowheads="1"/>
          </p:cNvSpPr>
          <p:nvPr/>
        </p:nvSpPr>
        <p:spPr bwMode="auto">
          <a:xfrm>
            <a:off x="4554538" y="3306763"/>
            <a:ext cx="36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lIns="18000" rIns="18000">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sp>
        <p:nvSpPr>
          <p:cNvPr id="9" name="Rectangle 13"/>
          <p:cNvSpPr>
            <a:spLocks noChangeArrowheads="1"/>
          </p:cNvSpPr>
          <p:nvPr/>
        </p:nvSpPr>
        <p:spPr bwMode="auto">
          <a:xfrm>
            <a:off x="4554538" y="3306763"/>
            <a:ext cx="36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none" lIns="18000" rIns="18000">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cxnSp>
        <p:nvCxnSpPr>
          <p:cNvPr id="16" name="Straight Connector 15"/>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C28FC78-1502-4F64-B6E6-DD3103ADE247}"/>
              </a:ext>
            </a:extLst>
          </p:cNvPr>
          <p:cNvPicPr>
            <a:picLocks noChangeAspect="1"/>
          </p:cNvPicPr>
          <p:nvPr/>
        </p:nvPicPr>
        <p:blipFill>
          <a:blip r:embed="rId5"/>
          <a:stretch>
            <a:fillRect/>
          </a:stretch>
        </p:blipFill>
        <p:spPr>
          <a:xfrm>
            <a:off x="1657155" y="942458"/>
            <a:ext cx="8996483" cy="5308029"/>
          </a:xfrm>
          <a:prstGeom prst="rect">
            <a:avLst/>
          </a:prstGeom>
        </p:spPr>
      </p:pic>
      <p:sp>
        <p:nvSpPr>
          <p:cNvPr id="19" name="AutoShape 9">
            <a:extLst>
              <a:ext uri="{FF2B5EF4-FFF2-40B4-BE49-F238E27FC236}">
                <a16:creationId xmlns:a16="http://schemas.microsoft.com/office/drawing/2014/main" id="{F8F3E741-A2FF-4728-8282-56CE89ED70B1}"/>
              </a:ext>
            </a:extLst>
          </p:cNvPr>
          <p:cNvSpPr>
            <a:spLocks noChangeArrowheads="1"/>
          </p:cNvSpPr>
          <p:nvPr/>
        </p:nvSpPr>
        <p:spPr bwMode="auto">
          <a:xfrm>
            <a:off x="5733768" y="5057775"/>
            <a:ext cx="1552575" cy="527050"/>
          </a:xfrm>
          <a:prstGeom prst="wedgeRoundRectCallout">
            <a:avLst>
              <a:gd name="adj1" fmla="val -73649"/>
              <a:gd name="adj2" fmla="val -103366"/>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Hide categories from the kanban board.</a:t>
            </a:r>
          </a:p>
        </p:txBody>
      </p:sp>
      <p:sp>
        <p:nvSpPr>
          <p:cNvPr id="20" name="AutoShape 9">
            <a:extLst>
              <a:ext uri="{FF2B5EF4-FFF2-40B4-BE49-F238E27FC236}">
                <a16:creationId xmlns:a16="http://schemas.microsoft.com/office/drawing/2014/main" id="{88BFFB95-2EC8-48B8-8800-5E05C9D1DFFC}"/>
              </a:ext>
            </a:extLst>
          </p:cNvPr>
          <p:cNvSpPr>
            <a:spLocks noChangeArrowheads="1"/>
          </p:cNvSpPr>
          <p:nvPr/>
        </p:nvSpPr>
        <p:spPr bwMode="auto">
          <a:xfrm>
            <a:off x="5511518" y="2189957"/>
            <a:ext cx="1774825" cy="527050"/>
          </a:xfrm>
          <a:prstGeom prst="wedgeRoundRectCallout">
            <a:avLst>
              <a:gd name="adj1" fmla="val -97336"/>
              <a:gd name="adj2" fmla="val 238409"/>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Write or paste into the grid.</a:t>
            </a: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Categories Settings</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6" name="Text Box 4"/>
          <p:cNvSpPr txBox="1">
            <a:spLocks noChangeArrowheads="1"/>
          </p:cNvSpPr>
          <p:nvPr/>
        </p:nvSpPr>
        <p:spPr bwMode="auto">
          <a:xfrm>
            <a:off x="3802063" y="36830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cxnSp>
        <p:nvCxnSpPr>
          <p:cNvPr id="14" name="Straight Connector 13"/>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A61B7BB-B2BB-4D9C-BB07-9856318BF9E4}"/>
              </a:ext>
            </a:extLst>
          </p:cNvPr>
          <p:cNvPicPr>
            <a:picLocks noChangeAspect="1"/>
          </p:cNvPicPr>
          <p:nvPr/>
        </p:nvPicPr>
        <p:blipFill>
          <a:blip r:embed="rId5"/>
          <a:stretch>
            <a:fillRect/>
          </a:stretch>
        </p:blipFill>
        <p:spPr>
          <a:xfrm>
            <a:off x="2703231" y="951978"/>
            <a:ext cx="6937148" cy="3919247"/>
          </a:xfrm>
          <a:prstGeom prst="rect">
            <a:avLst/>
          </a:prstGeom>
        </p:spPr>
      </p:pic>
      <p:pic>
        <p:nvPicPr>
          <p:cNvPr id="17" name="Picture 2">
            <a:extLst>
              <a:ext uri="{FF2B5EF4-FFF2-40B4-BE49-F238E27FC236}">
                <a16:creationId xmlns:a16="http://schemas.microsoft.com/office/drawing/2014/main" id="{EC5C59C9-54DA-46F2-B0D0-E8F26185E1D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34760" y="4517782"/>
            <a:ext cx="4798239" cy="1711047"/>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8">
            <a:extLst>
              <a:ext uri="{FF2B5EF4-FFF2-40B4-BE49-F238E27FC236}">
                <a16:creationId xmlns:a16="http://schemas.microsoft.com/office/drawing/2014/main" id="{D8A60D06-E24A-48A6-9954-A93D9BCCA720}"/>
              </a:ext>
            </a:extLst>
          </p:cNvPr>
          <p:cNvSpPr>
            <a:spLocks noChangeArrowheads="1"/>
          </p:cNvSpPr>
          <p:nvPr/>
        </p:nvSpPr>
        <p:spPr bwMode="auto">
          <a:xfrm>
            <a:off x="8219218" y="3601317"/>
            <a:ext cx="1478311" cy="623789"/>
          </a:xfrm>
          <a:prstGeom prst="wedgeRoundRectCallout">
            <a:avLst>
              <a:gd name="adj1" fmla="val -66124"/>
              <a:gd name="adj2" fmla="val -101276"/>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Set the number of task columns in the phase.</a:t>
            </a:r>
            <a:endPar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endParaRPr>
          </a:p>
        </p:txBody>
      </p:sp>
      <p:sp>
        <p:nvSpPr>
          <p:cNvPr id="19" name="AutoShape 8">
            <a:extLst>
              <a:ext uri="{FF2B5EF4-FFF2-40B4-BE49-F238E27FC236}">
                <a16:creationId xmlns:a16="http://schemas.microsoft.com/office/drawing/2014/main" id="{AF8CA4B3-744D-4F79-8BB2-18F931F75AB9}"/>
              </a:ext>
            </a:extLst>
          </p:cNvPr>
          <p:cNvSpPr>
            <a:spLocks noChangeArrowheads="1"/>
          </p:cNvSpPr>
          <p:nvPr/>
        </p:nvSpPr>
        <p:spPr bwMode="auto">
          <a:xfrm>
            <a:off x="5743180" y="3700650"/>
            <a:ext cx="1511689" cy="681401"/>
          </a:xfrm>
          <a:prstGeom prst="wedgeRoundRectCallout">
            <a:avLst>
              <a:gd name="adj1" fmla="val 21017"/>
              <a:gd name="adj2" fmla="val 126357"/>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Three columns of task cards in the In Progress phase</a:t>
            </a: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a:t>
            </a:r>
          </a:p>
        </p:txBody>
      </p:sp>
      <p:pic>
        <p:nvPicPr>
          <p:cNvPr id="20" name="Picture 19">
            <a:extLst>
              <a:ext uri="{FF2B5EF4-FFF2-40B4-BE49-F238E27FC236}">
                <a16:creationId xmlns:a16="http://schemas.microsoft.com/office/drawing/2014/main" id="{4448BE0A-CDE4-4D87-B4EC-DE5A8B99F1A0}"/>
              </a:ext>
            </a:extLst>
          </p:cNvPr>
          <p:cNvPicPr>
            <a:picLocks noChangeAspect="1"/>
          </p:cNvPicPr>
          <p:nvPr/>
        </p:nvPicPr>
        <p:blipFill>
          <a:blip r:embed="rId7"/>
          <a:stretch>
            <a:fillRect/>
          </a:stretch>
        </p:blipFill>
        <p:spPr>
          <a:xfrm>
            <a:off x="3820999" y="3875634"/>
            <a:ext cx="165214" cy="165214"/>
          </a:xfrm>
          <a:prstGeom prst="rect">
            <a:avLst/>
          </a:prstGeom>
        </p:spPr>
      </p:pic>
      <p:sp>
        <p:nvSpPr>
          <p:cNvPr id="21" name="AutoShape 8">
            <a:extLst>
              <a:ext uri="{FF2B5EF4-FFF2-40B4-BE49-F238E27FC236}">
                <a16:creationId xmlns:a16="http://schemas.microsoft.com/office/drawing/2014/main" id="{650F5B5D-DE7F-43C2-989D-D1081FABE302}"/>
              </a:ext>
            </a:extLst>
          </p:cNvPr>
          <p:cNvSpPr>
            <a:spLocks noChangeArrowheads="1"/>
          </p:cNvSpPr>
          <p:nvPr/>
        </p:nvSpPr>
        <p:spPr bwMode="auto">
          <a:xfrm>
            <a:off x="3302614" y="4322007"/>
            <a:ext cx="1600200" cy="607162"/>
          </a:xfrm>
          <a:prstGeom prst="wedgeRoundRectCallout">
            <a:avLst>
              <a:gd name="adj1" fmla="val 82099"/>
              <a:gd name="adj2" fmla="val -104330"/>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Hide a phase from the </a:t>
            </a:r>
            <a:r>
              <a:rPr lang="en-US" sz="1050" dirty="0" err="1">
                <a:solidFill>
                  <a:srgbClr val="023A64"/>
                </a:solidFill>
                <a:latin typeface="Verdana" panose="020B0604030504040204" pitchFamily="34" charset="0"/>
                <a:ea typeface="Verdana" panose="020B0604030504040204" pitchFamily="34" charset="0"/>
                <a:cs typeface="Calibri" panose="020F0502020204030204" pitchFamily="34" charset="0"/>
              </a:rPr>
              <a:t>kanban</a:t>
            </a: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 board.</a:t>
            </a:r>
          </a:p>
        </p:txBody>
      </p:sp>
      <p:sp>
        <p:nvSpPr>
          <p:cNvPr id="15"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Phase Settings</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cxnSp>
        <p:nvCxnSpPr>
          <p:cNvPr id="6" name="Straight Connector 5"/>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5B562FE-F2C2-47B4-9A97-EEC40A669861}"/>
              </a:ext>
            </a:extLst>
          </p:cNvPr>
          <p:cNvPicPr>
            <a:picLocks noChangeAspect="1"/>
          </p:cNvPicPr>
          <p:nvPr/>
        </p:nvPicPr>
        <p:blipFill>
          <a:blip r:embed="rId5"/>
          <a:stretch>
            <a:fillRect/>
          </a:stretch>
        </p:blipFill>
        <p:spPr>
          <a:xfrm>
            <a:off x="1968671" y="994676"/>
            <a:ext cx="8710593" cy="5218234"/>
          </a:xfrm>
          <a:prstGeom prst="rect">
            <a:avLst/>
          </a:prstGeom>
        </p:spPr>
      </p:pic>
      <p:sp>
        <p:nvSpPr>
          <p:cNvPr id="16" name="AutoShape 8">
            <a:extLst>
              <a:ext uri="{FF2B5EF4-FFF2-40B4-BE49-F238E27FC236}">
                <a16:creationId xmlns:a16="http://schemas.microsoft.com/office/drawing/2014/main" id="{1A00CB9A-C2BA-46EC-82FD-3728D77DC7C0}"/>
              </a:ext>
            </a:extLst>
          </p:cNvPr>
          <p:cNvSpPr>
            <a:spLocks noChangeArrowheads="1"/>
          </p:cNvSpPr>
          <p:nvPr/>
        </p:nvSpPr>
        <p:spPr bwMode="auto">
          <a:xfrm>
            <a:off x="3822698" y="5022851"/>
            <a:ext cx="2273300" cy="844550"/>
          </a:xfrm>
          <a:prstGeom prst="wedgeRoundRectCallout">
            <a:avLst>
              <a:gd name="adj1" fmla="val -50743"/>
              <a:gd name="adj2" fmla="val -126583"/>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Write or paste the lane names here. If you prefer to NOT use lanes, just leave this grid empty.</a:t>
            </a:r>
          </a:p>
        </p:txBody>
      </p:sp>
      <p:sp>
        <p:nvSpPr>
          <p:cNvPr id="17" name="AutoShape 8">
            <a:extLst>
              <a:ext uri="{FF2B5EF4-FFF2-40B4-BE49-F238E27FC236}">
                <a16:creationId xmlns:a16="http://schemas.microsoft.com/office/drawing/2014/main" id="{15A86745-9101-420C-8306-23755AB9D4C3}"/>
              </a:ext>
            </a:extLst>
          </p:cNvPr>
          <p:cNvSpPr>
            <a:spLocks noChangeArrowheads="1"/>
          </p:cNvSpPr>
          <p:nvPr/>
        </p:nvSpPr>
        <p:spPr bwMode="auto">
          <a:xfrm>
            <a:off x="7478359" y="3603793"/>
            <a:ext cx="1610959" cy="578154"/>
          </a:xfrm>
          <a:prstGeom prst="wedgeRoundRectCallout">
            <a:avLst>
              <a:gd name="adj1" fmla="val -89291"/>
              <a:gd name="adj2" fmla="val -118772"/>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Define the order of the lanes, from top to bottom.</a:t>
            </a: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Lane Settings</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cxnSp>
        <p:nvCxnSpPr>
          <p:cNvPr id="6" name="Straight Connector 5"/>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D821B4A-7BC0-49DB-983F-F9609E29899F}"/>
              </a:ext>
            </a:extLst>
          </p:cNvPr>
          <p:cNvPicPr>
            <a:picLocks noChangeAspect="1"/>
          </p:cNvPicPr>
          <p:nvPr/>
        </p:nvPicPr>
        <p:blipFill>
          <a:blip r:embed="rId5"/>
          <a:stretch>
            <a:fillRect/>
          </a:stretch>
        </p:blipFill>
        <p:spPr>
          <a:xfrm>
            <a:off x="1622508" y="951978"/>
            <a:ext cx="8913620" cy="5285984"/>
          </a:xfrm>
          <a:prstGeom prst="rect">
            <a:avLst/>
          </a:prstGeom>
        </p:spPr>
      </p:pic>
      <p:sp>
        <p:nvSpPr>
          <p:cNvPr id="16" name="AutoShape 8">
            <a:extLst>
              <a:ext uri="{FF2B5EF4-FFF2-40B4-BE49-F238E27FC236}">
                <a16:creationId xmlns:a16="http://schemas.microsoft.com/office/drawing/2014/main" id="{88751D5A-FA5C-4D81-98AA-96386CC94351}"/>
              </a:ext>
            </a:extLst>
          </p:cNvPr>
          <p:cNvSpPr>
            <a:spLocks noChangeArrowheads="1"/>
          </p:cNvSpPr>
          <p:nvPr/>
        </p:nvSpPr>
        <p:spPr bwMode="auto">
          <a:xfrm>
            <a:off x="4239014" y="3525221"/>
            <a:ext cx="1912938" cy="262712"/>
          </a:xfrm>
          <a:prstGeom prst="wedgeRoundRectCallout">
            <a:avLst>
              <a:gd name="adj1" fmla="val -97170"/>
              <a:gd name="adj2" fmla="val -765781"/>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endParaRPr lang="en-US" sz="1050" dirty="0">
              <a:solidFill>
                <a:srgbClr val="023A64"/>
              </a:solidFill>
              <a:latin typeface="Calibri" panose="020F0502020204030204" pitchFamily="34" charset="0"/>
              <a:cs typeface="Calibri" panose="020F0502020204030204" pitchFamily="34" charset="0"/>
            </a:endParaRPr>
          </a:p>
        </p:txBody>
      </p:sp>
      <p:sp>
        <p:nvSpPr>
          <p:cNvPr id="17" name="AutoShape 8">
            <a:extLst>
              <a:ext uri="{FF2B5EF4-FFF2-40B4-BE49-F238E27FC236}">
                <a16:creationId xmlns:a16="http://schemas.microsoft.com/office/drawing/2014/main" id="{728FB076-A320-4598-BB09-45F1337014B7}"/>
              </a:ext>
            </a:extLst>
          </p:cNvPr>
          <p:cNvSpPr>
            <a:spLocks noChangeArrowheads="1"/>
          </p:cNvSpPr>
          <p:nvPr/>
        </p:nvSpPr>
        <p:spPr bwMode="auto">
          <a:xfrm>
            <a:off x="4927488" y="3491858"/>
            <a:ext cx="1553578" cy="262712"/>
          </a:xfrm>
          <a:prstGeom prst="wedgeRoundRectCallout">
            <a:avLst>
              <a:gd name="adj1" fmla="val 8786"/>
              <a:gd name="adj2" fmla="val -403602"/>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endParaRPr lang="en-US" sz="1050" dirty="0">
              <a:solidFill>
                <a:srgbClr val="023A64"/>
              </a:solidFill>
              <a:latin typeface="Calibri" panose="020F0502020204030204" pitchFamily="34" charset="0"/>
              <a:cs typeface="Calibri" panose="020F0502020204030204" pitchFamily="34" charset="0"/>
            </a:endParaRPr>
          </a:p>
        </p:txBody>
      </p:sp>
      <p:sp>
        <p:nvSpPr>
          <p:cNvPr id="18" name="AutoShape 8">
            <a:extLst>
              <a:ext uri="{FF2B5EF4-FFF2-40B4-BE49-F238E27FC236}">
                <a16:creationId xmlns:a16="http://schemas.microsoft.com/office/drawing/2014/main" id="{751A85FB-F896-482A-9E27-7127C0753188}"/>
              </a:ext>
            </a:extLst>
          </p:cNvPr>
          <p:cNvSpPr>
            <a:spLocks noChangeArrowheads="1"/>
          </p:cNvSpPr>
          <p:nvPr/>
        </p:nvSpPr>
        <p:spPr bwMode="auto">
          <a:xfrm>
            <a:off x="3917270" y="3491857"/>
            <a:ext cx="2740025" cy="766991"/>
          </a:xfrm>
          <a:prstGeom prst="wedgeRoundRectCallout">
            <a:avLst>
              <a:gd name="adj1" fmla="val -77081"/>
              <a:gd name="adj2" fmla="val -139199"/>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endParaRPr lang="en-US" sz="1050" dirty="0">
              <a:solidFill>
                <a:srgbClr val="023A64"/>
              </a:solidFill>
              <a:latin typeface="Calibri" panose="020F0502020204030204" pitchFamily="34" charset="0"/>
              <a:cs typeface="Calibri" panose="020F0502020204030204" pitchFamily="34" charset="0"/>
            </a:endParaRPr>
          </a:p>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When a name is entered for an extra field, a new tab will be shown, where you can add the values for your custom parameter.</a:t>
            </a:r>
          </a:p>
          <a:p>
            <a:pPr algn="ctr" eaLnBrk="1" hangingPunct="1">
              <a:defRPr/>
            </a:pPr>
            <a:endParaRPr lang="en-US" sz="1050" dirty="0">
              <a:solidFill>
                <a:srgbClr val="023A64"/>
              </a:solidFill>
              <a:latin typeface="Calibri" panose="020F0502020204030204" pitchFamily="34" charset="0"/>
              <a:cs typeface="Calibri" panose="020F0502020204030204" pitchFamily="34" charset="0"/>
            </a:endParaRP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Custom Field</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pic>
        <p:nvPicPr>
          <p:cNvPr id="8" name="Picture 7">
            <a:extLst>
              <a:ext uri="{FF2B5EF4-FFF2-40B4-BE49-F238E27FC236}">
                <a16:creationId xmlns:a16="http://schemas.microsoft.com/office/drawing/2014/main" id="{9D0DA94F-F492-4390-AE4A-3B3A4B5F6375}"/>
              </a:ext>
            </a:extLst>
          </p:cNvPr>
          <p:cNvPicPr>
            <a:picLocks noChangeAspect="1"/>
          </p:cNvPicPr>
          <p:nvPr/>
        </p:nvPicPr>
        <p:blipFill>
          <a:blip r:embed="rId5"/>
          <a:stretch>
            <a:fillRect/>
          </a:stretch>
        </p:blipFill>
        <p:spPr>
          <a:xfrm>
            <a:off x="526697" y="975419"/>
            <a:ext cx="7501649" cy="4514962"/>
          </a:xfrm>
          <a:prstGeom prst="rect">
            <a:avLst/>
          </a:prstGeom>
        </p:spPr>
      </p:pic>
      <p:sp>
        <p:nvSpPr>
          <p:cNvPr id="9" name="TextBox 8">
            <a:extLst>
              <a:ext uri="{FF2B5EF4-FFF2-40B4-BE49-F238E27FC236}">
                <a16:creationId xmlns:a16="http://schemas.microsoft.com/office/drawing/2014/main" id="{BDA0196F-561D-4D03-A19E-24117644BA5F}"/>
              </a:ext>
            </a:extLst>
          </p:cNvPr>
          <p:cNvSpPr txBox="1"/>
          <p:nvPr/>
        </p:nvSpPr>
        <p:spPr>
          <a:xfrm>
            <a:off x="2714625" y="5923265"/>
            <a:ext cx="1828800" cy="307777"/>
          </a:xfrm>
          <a:prstGeom prst="rect">
            <a:avLst/>
          </a:prstGeom>
          <a:noFill/>
        </p:spPr>
        <p:txBody>
          <a:bodyPr wrap="square" rtlCol="0">
            <a:spAutoFit/>
          </a:bodyPr>
          <a:lstStyle/>
          <a:p>
            <a:r>
              <a:rPr lang="en-US" sz="1400" b="1" dirty="0">
                <a:solidFill>
                  <a:srgbClr val="002060"/>
                </a:solidFill>
                <a:latin typeface="Verdana" panose="020B0604030504040204" pitchFamily="34" charset="0"/>
                <a:ea typeface="Verdana" panose="020B0604030504040204" pitchFamily="34" charset="0"/>
              </a:rPr>
              <a:t>Configuration</a:t>
            </a:r>
          </a:p>
        </p:txBody>
      </p:sp>
      <p:sp>
        <p:nvSpPr>
          <p:cNvPr id="10" name="TextBox 9">
            <a:extLst>
              <a:ext uri="{FF2B5EF4-FFF2-40B4-BE49-F238E27FC236}">
                <a16:creationId xmlns:a16="http://schemas.microsoft.com/office/drawing/2014/main" id="{1680F139-578D-4943-8600-0B8228E7C93D}"/>
              </a:ext>
            </a:extLst>
          </p:cNvPr>
          <p:cNvSpPr txBox="1"/>
          <p:nvPr/>
        </p:nvSpPr>
        <p:spPr>
          <a:xfrm>
            <a:off x="9604457" y="5912768"/>
            <a:ext cx="1828800" cy="307777"/>
          </a:xfrm>
          <a:prstGeom prst="rect">
            <a:avLst/>
          </a:prstGeom>
          <a:noFill/>
        </p:spPr>
        <p:txBody>
          <a:bodyPr wrap="square" rtlCol="0">
            <a:spAutoFit/>
          </a:bodyPr>
          <a:lstStyle/>
          <a:p>
            <a:r>
              <a:rPr lang="en-US" sz="1400" b="1" dirty="0">
                <a:solidFill>
                  <a:srgbClr val="002060"/>
                </a:solidFill>
                <a:latin typeface="Verdana" panose="020B0604030504040204" pitchFamily="34" charset="0"/>
                <a:ea typeface="Verdana" panose="020B0604030504040204" pitchFamily="34" charset="0"/>
              </a:rPr>
              <a:t>Details Pane</a:t>
            </a:r>
          </a:p>
        </p:txBody>
      </p:sp>
      <p:cxnSp>
        <p:nvCxnSpPr>
          <p:cNvPr id="14" name="Straight Connector 13">
            <a:extLst>
              <a:ext uri="{FF2B5EF4-FFF2-40B4-BE49-F238E27FC236}">
                <a16:creationId xmlns:a16="http://schemas.microsoft.com/office/drawing/2014/main" id="{D0A0D163-2DED-466A-8E33-89BB0F02E0E5}"/>
              </a:ext>
            </a:extLst>
          </p:cNvPr>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A80D1A3-092F-4308-BD47-C0F9EE168635}"/>
              </a:ext>
            </a:extLst>
          </p:cNvPr>
          <p:cNvPicPr>
            <a:picLocks noChangeAspect="1"/>
          </p:cNvPicPr>
          <p:nvPr/>
        </p:nvPicPr>
        <p:blipFill>
          <a:blip r:embed="rId6"/>
          <a:stretch>
            <a:fillRect/>
          </a:stretch>
        </p:blipFill>
        <p:spPr>
          <a:xfrm>
            <a:off x="8183175" y="1002807"/>
            <a:ext cx="3500549" cy="4438196"/>
          </a:xfrm>
          <a:prstGeom prst="rect">
            <a:avLst/>
          </a:prstGeom>
        </p:spPr>
      </p:pic>
      <p:sp>
        <p:nvSpPr>
          <p:cNvPr id="19" name="AutoShape 8">
            <a:extLst>
              <a:ext uri="{FF2B5EF4-FFF2-40B4-BE49-F238E27FC236}">
                <a16:creationId xmlns:a16="http://schemas.microsoft.com/office/drawing/2014/main" id="{15CEE9FA-ABB1-42D1-98AF-EB28CA892E33}"/>
              </a:ext>
            </a:extLst>
          </p:cNvPr>
          <p:cNvSpPr>
            <a:spLocks noChangeArrowheads="1"/>
          </p:cNvSpPr>
          <p:nvPr/>
        </p:nvSpPr>
        <p:spPr bwMode="auto">
          <a:xfrm>
            <a:off x="8248387" y="4411628"/>
            <a:ext cx="1809750" cy="567260"/>
          </a:xfrm>
          <a:prstGeom prst="wedgeRoundRectCallout">
            <a:avLst>
              <a:gd name="adj1" fmla="val 7836"/>
              <a:gd name="adj2" fmla="val -253387"/>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Checklist templates can be managed under the details pane.</a:t>
            </a:r>
            <a:endPar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endParaRPr>
          </a:p>
        </p:txBody>
      </p:sp>
      <p:sp>
        <p:nvSpPr>
          <p:cNvPr id="20" name="AutoShape 8">
            <a:extLst>
              <a:ext uri="{FF2B5EF4-FFF2-40B4-BE49-F238E27FC236}">
                <a16:creationId xmlns:a16="http://schemas.microsoft.com/office/drawing/2014/main" id="{CE349193-20A3-4196-AE31-41A53E8F0BB6}"/>
              </a:ext>
            </a:extLst>
          </p:cNvPr>
          <p:cNvSpPr>
            <a:spLocks noChangeArrowheads="1"/>
          </p:cNvSpPr>
          <p:nvPr/>
        </p:nvSpPr>
        <p:spPr bwMode="auto">
          <a:xfrm>
            <a:off x="3197117" y="4750248"/>
            <a:ext cx="3742297" cy="934882"/>
          </a:xfrm>
          <a:prstGeom prst="wedgeRoundRectCallout">
            <a:avLst>
              <a:gd name="adj1" fmla="val -23691"/>
              <a:gd name="adj2" fmla="val -143904"/>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If the ‘Checklist’ feature is enabled, then there will be another tab called ‘Checklist templates’. If many tasks have the same steps to be performed, you can create a template for the checklist steps under the ‘Checklist templates’ tab.</a:t>
            </a:r>
            <a:endPar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endParaRPr>
          </a:p>
        </p:txBody>
      </p:sp>
      <p:sp>
        <p:nvSpPr>
          <p:cNvPr id="15"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56075"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Checklist templates</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cxnSp>
        <p:nvCxnSpPr>
          <p:cNvPr id="10" name="Straight Connector 9"/>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AEA1AE-7515-4CA0-9B66-846BBD5F36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804" y="951978"/>
            <a:ext cx="7495632" cy="5223230"/>
          </a:xfrm>
          <a:prstGeom prst="rect">
            <a:avLst/>
          </a:prstGeom>
        </p:spPr>
      </p:pic>
      <p:sp>
        <p:nvSpPr>
          <p:cNvPr id="17" name="AutoShape 8">
            <a:extLst>
              <a:ext uri="{FF2B5EF4-FFF2-40B4-BE49-F238E27FC236}">
                <a16:creationId xmlns:a16="http://schemas.microsoft.com/office/drawing/2014/main" id="{48D77CDD-92DE-47D2-B7B5-59348C44ACA8}"/>
              </a:ext>
            </a:extLst>
          </p:cNvPr>
          <p:cNvSpPr>
            <a:spLocks noChangeArrowheads="1"/>
          </p:cNvSpPr>
          <p:nvPr/>
        </p:nvSpPr>
        <p:spPr bwMode="auto">
          <a:xfrm>
            <a:off x="8077218" y="1656567"/>
            <a:ext cx="1143000" cy="533400"/>
          </a:xfrm>
          <a:prstGeom prst="wedgeRoundRectCallout">
            <a:avLst>
              <a:gd name="adj1" fmla="val 56162"/>
              <a:gd name="adj2" fmla="val -100753"/>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endParaRPr lang="en-US" sz="1050" dirty="0">
              <a:solidFill>
                <a:srgbClr val="023A64"/>
              </a:solidFill>
              <a:latin typeface="Calibri" panose="020F0502020204030204" pitchFamily="34" charset="0"/>
              <a:cs typeface="Calibri" panose="020F0502020204030204" pitchFamily="34" charset="0"/>
            </a:endParaRPr>
          </a:p>
          <a:p>
            <a:pPr algn="ctr" eaLnBrk="1" hangingPunct="1">
              <a:defRPr/>
            </a:pPr>
            <a:endParaRPr lang="en-US" sz="1050" dirty="0">
              <a:solidFill>
                <a:srgbClr val="023A64"/>
              </a:solidFill>
              <a:latin typeface="Calibri" panose="020F0502020204030204" pitchFamily="34" charset="0"/>
              <a:cs typeface="Calibri" panose="020F0502020204030204" pitchFamily="34" charset="0"/>
            </a:endParaRPr>
          </a:p>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Select another month. </a:t>
            </a:r>
          </a:p>
          <a:p>
            <a:pPr algn="ctr" eaLnBrk="1" hangingPunct="1">
              <a:defRPr/>
            </a:pPr>
            <a:endParaRPr lang="en-US" sz="1050" dirty="0">
              <a:solidFill>
                <a:srgbClr val="023A64"/>
              </a:solidFill>
              <a:latin typeface="Calibri" panose="020F0502020204030204" pitchFamily="34" charset="0"/>
              <a:cs typeface="Calibri" panose="020F0502020204030204" pitchFamily="34" charset="0"/>
            </a:endParaRP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Month View</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cxnSp>
        <p:nvCxnSpPr>
          <p:cNvPr id="10" name="Straight Connector 9"/>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A3055A1-0643-47D8-9419-7229CC21CFD0}"/>
              </a:ext>
            </a:extLst>
          </p:cNvPr>
          <p:cNvPicPr>
            <a:picLocks noChangeAspect="1"/>
          </p:cNvPicPr>
          <p:nvPr/>
        </p:nvPicPr>
        <p:blipFill>
          <a:blip r:embed="rId5"/>
          <a:stretch>
            <a:fillRect/>
          </a:stretch>
        </p:blipFill>
        <p:spPr>
          <a:xfrm>
            <a:off x="2168240" y="969360"/>
            <a:ext cx="7840054" cy="5243881"/>
          </a:xfrm>
          <a:prstGeom prst="rect">
            <a:avLst/>
          </a:prstGeom>
        </p:spPr>
      </p:pic>
      <p:sp>
        <p:nvSpPr>
          <p:cNvPr id="17" name="AutoShape 8">
            <a:extLst>
              <a:ext uri="{FF2B5EF4-FFF2-40B4-BE49-F238E27FC236}">
                <a16:creationId xmlns:a16="http://schemas.microsoft.com/office/drawing/2014/main" id="{819F4B31-0D54-41BF-9DA3-32326A2083AC}"/>
              </a:ext>
            </a:extLst>
          </p:cNvPr>
          <p:cNvSpPr>
            <a:spLocks noChangeArrowheads="1"/>
          </p:cNvSpPr>
          <p:nvPr/>
        </p:nvSpPr>
        <p:spPr bwMode="auto">
          <a:xfrm>
            <a:off x="4732324" y="1440493"/>
            <a:ext cx="1380995" cy="533400"/>
          </a:xfrm>
          <a:prstGeom prst="wedgeRoundRectCallout">
            <a:avLst>
              <a:gd name="adj1" fmla="val -107665"/>
              <a:gd name="adj2" fmla="val 83175"/>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endParaRPr lang="en-US" sz="1050" dirty="0">
              <a:solidFill>
                <a:srgbClr val="023A64"/>
              </a:solidFill>
              <a:latin typeface="Calibri" panose="020F0502020204030204" pitchFamily="34" charset="0"/>
              <a:cs typeface="Calibri" panose="020F0502020204030204" pitchFamily="34" charset="0"/>
            </a:endParaRPr>
          </a:p>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Highlighted dates have tasks. </a:t>
            </a:r>
          </a:p>
          <a:p>
            <a:pPr algn="ctr" eaLnBrk="1" hangingPunct="1">
              <a:defRPr/>
            </a:pPr>
            <a:endParaRPr lang="en-US" sz="900" dirty="0">
              <a:solidFill>
                <a:srgbClr val="023A64"/>
              </a:solidFill>
              <a:latin typeface="Verdana" pitchFamily="34" charset="0"/>
              <a:cs typeface="Arial" charset="0"/>
            </a:endParaRP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Year View</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cxnSp>
        <p:nvCxnSpPr>
          <p:cNvPr id="10" name="Straight Connector 9"/>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AF9E162-6511-448E-9327-7FA84B688A88}"/>
              </a:ext>
            </a:extLst>
          </p:cNvPr>
          <p:cNvPicPr>
            <a:picLocks noChangeAspect="1"/>
          </p:cNvPicPr>
          <p:nvPr/>
        </p:nvPicPr>
        <p:blipFill>
          <a:blip r:embed="rId5"/>
          <a:stretch>
            <a:fillRect/>
          </a:stretch>
        </p:blipFill>
        <p:spPr>
          <a:xfrm>
            <a:off x="1373371" y="961870"/>
            <a:ext cx="9602798" cy="5263566"/>
          </a:xfrm>
          <a:prstGeom prst="rect">
            <a:avLst/>
          </a:prstGeom>
        </p:spPr>
      </p:pic>
      <p:sp>
        <p:nvSpPr>
          <p:cNvPr id="17" name="AutoShape 8">
            <a:extLst>
              <a:ext uri="{FF2B5EF4-FFF2-40B4-BE49-F238E27FC236}">
                <a16:creationId xmlns:a16="http://schemas.microsoft.com/office/drawing/2014/main" id="{8A048521-6CBE-40FF-8FD9-F886CE82DB4C}"/>
              </a:ext>
            </a:extLst>
          </p:cNvPr>
          <p:cNvSpPr>
            <a:spLocks noChangeArrowheads="1"/>
          </p:cNvSpPr>
          <p:nvPr/>
        </p:nvSpPr>
        <p:spPr bwMode="auto">
          <a:xfrm>
            <a:off x="5674441" y="2441532"/>
            <a:ext cx="1143000" cy="457200"/>
          </a:xfrm>
          <a:prstGeom prst="wedgeRoundRectCallout">
            <a:avLst>
              <a:gd name="adj1" fmla="val -58660"/>
              <a:gd name="adj2" fmla="val 88729"/>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endParaRPr lang="en-US" sz="900" dirty="0">
              <a:solidFill>
                <a:srgbClr val="023A64"/>
              </a:solidFill>
              <a:latin typeface="Verdana" pitchFamily="34" charset="0"/>
              <a:cs typeface="Arial" charset="0"/>
            </a:endParaRPr>
          </a:p>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Drag to change start or due time</a:t>
            </a:r>
            <a:r>
              <a:rPr lang="en-US" sz="1050" dirty="0">
                <a:solidFill>
                  <a:srgbClr val="023A64"/>
                </a:solidFill>
                <a:latin typeface="Verdana" pitchFamily="34" charset="0"/>
                <a:ea typeface="Verdana" panose="020B0604030504040204" pitchFamily="34" charset="0"/>
                <a:cs typeface="Arial" charset="0"/>
              </a:rPr>
              <a:t>. </a:t>
            </a:r>
          </a:p>
          <a:p>
            <a:pPr algn="ctr" eaLnBrk="1" hangingPunct="1">
              <a:defRPr/>
            </a:pPr>
            <a:endParaRPr lang="en-US" sz="900" dirty="0">
              <a:solidFill>
                <a:srgbClr val="023A64"/>
              </a:solidFill>
              <a:latin typeface="Verdana" pitchFamily="34" charset="0"/>
              <a:cs typeface="Arial" charset="0"/>
            </a:endParaRP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Timeline grouped by Categories</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cxnSp>
        <p:nvCxnSpPr>
          <p:cNvPr id="10" name="Straight Connector 9"/>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661140F-6694-47C5-9F90-D6D923D56511}"/>
              </a:ext>
            </a:extLst>
          </p:cNvPr>
          <p:cNvPicPr>
            <a:picLocks noChangeAspect="1"/>
          </p:cNvPicPr>
          <p:nvPr/>
        </p:nvPicPr>
        <p:blipFill>
          <a:blip r:embed="rId5"/>
          <a:stretch>
            <a:fillRect/>
          </a:stretch>
        </p:blipFill>
        <p:spPr>
          <a:xfrm>
            <a:off x="2249606" y="939453"/>
            <a:ext cx="7725805" cy="5239264"/>
          </a:xfrm>
          <a:prstGeom prst="rect">
            <a:avLst/>
          </a:prstGeom>
        </p:spPr>
      </p:pic>
      <p:sp>
        <p:nvSpPr>
          <p:cNvPr id="17" name="AutoShape 8">
            <a:extLst>
              <a:ext uri="{FF2B5EF4-FFF2-40B4-BE49-F238E27FC236}">
                <a16:creationId xmlns:a16="http://schemas.microsoft.com/office/drawing/2014/main" id="{832724E4-55A0-4435-9BA8-D5D358E86BBC}"/>
              </a:ext>
            </a:extLst>
          </p:cNvPr>
          <p:cNvSpPr>
            <a:spLocks noChangeArrowheads="1"/>
          </p:cNvSpPr>
          <p:nvPr/>
        </p:nvSpPr>
        <p:spPr bwMode="auto">
          <a:xfrm>
            <a:off x="2552783" y="3134061"/>
            <a:ext cx="1282700" cy="523370"/>
          </a:xfrm>
          <a:prstGeom prst="wedgeRoundRectCallout">
            <a:avLst>
              <a:gd name="adj1" fmla="val -19141"/>
              <a:gd name="adj2" fmla="val -152808"/>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This phase has three tasks.</a:t>
            </a:r>
          </a:p>
        </p:txBody>
      </p:sp>
      <p:sp>
        <p:nvSpPr>
          <p:cNvPr id="18" name="AutoShape 8">
            <a:extLst>
              <a:ext uri="{FF2B5EF4-FFF2-40B4-BE49-F238E27FC236}">
                <a16:creationId xmlns:a16="http://schemas.microsoft.com/office/drawing/2014/main" id="{819043FF-A75B-4E71-ABAA-2008B655FB7E}"/>
              </a:ext>
            </a:extLst>
          </p:cNvPr>
          <p:cNvSpPr>
            <a:spLocks noChangeArrowheads="1"/>
          </p:cNvSpPr>
          <p:nvPr/>
        </p:nvSpPr>
        <p:spPr bwMode="auto">
          <a:xfrm>
            <a:off x="8025002" y="2887095"/>
            <a:ext cx="1425575" cy="617747"/>
          </a:xfrm>
          <a:prstGeom prst="wedgeRoundRectCallout">
            <a:avLst>
              <a:gd name="adj1" fmla="val -92001"/>
              <a:gd name="adj2" fmla="val -34075"/>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Each category is visualized as a pie chart.</a:t>
            </a: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Categories View</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29" y="6388033"/>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6" name="Text Box 5"/>
          <p:cNvSpPr txBox="1">
            <a:spLocks noChangeArrowheads="1"/>
          </p:cNvSpPr>
          <p:nvPr/>
        </p:nvSpPr>
        <p:spPr bwMode="auto">
          <a:xfrm>
            <a:off x="3852863" y="414338"/>
            <a:ext cx="184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cxnSp>
        <p:nvCxnSpPr>
          <p:cNvPr id="14" name="Straight Connector 13"/>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8C5799C-12F2-4DA3-ACCD-A438BA5340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6543" y="924591"/>
            <a:ext cx="7277930" cy="5351997"/>
          </a:xfrm>
          <a:prstGeom prst="rect">
            <a:avLst/>
          </a:prstGeom>
        </p:spPr>
      </p:pic>
      <p:sp>
        <p:nvSpPr>
          <p:cNvPr id="17" name="AutoShape 8">
            <a:extLst>
              <a:ext uri="{FF2B5EF4-FFF2-40B4-BE49-F238E27FC236}">
                <a16:creationId xmlns:a16="http://schemas.microsoft.com/office/drawing/2014/main" id="{AF7CF28C-C644-46AD-97DA-081F79B7F259}"/>
              </a:ext>
            </a:extLst>
          </p:cNvPr>
          <p:cNvSpPr>
            <a:spLocks noChangeArrowheads="1"/>
          </p:cNvSpPr>
          <p:nvPr/>
        </p:nvSpPr>
        <p:spPr bwMode="auto">
          <a:xfrm>
            <a:off x="7077731" y="1835063"/>
            <a:ext cx="1410365" cy="609600"/>
          </a:xfrm>
          <a:prstGeom prst="wedgeRoundRectCallout">
            <a:avLst>
              <a:gd name="adj1" fmla="val 80784"/>
              <a:gd name="adj2" fmla="val -132184"/>
              <a:gd name="adj3" fmla="val 16667"/>
            </a:avLst>
          </a:prstGeom>
          <a:solidFill>
            <a:schemeClr val="bg1"/>
          </a:solidFill>
          <a:ln w="9525">
            <a:solidFill>
              <a:schemeClr val="bg2">
                <a:lumMod val="50000"/>
              </a:schemeClr>
            </a:solidFill>
            <a:miter lim="800000"/>
            <a:headEnd/>
            <a:tailEnd/>
          </a:ln>
        </p:spPr>
        <p:txBody>
          <a:bodyPr anchor="ctr"/>
          <a:lstStyle/>
          <a:p>
            <a:pPr eaLnBrk="1" hangingPunct="1">
              <a:defRPr/>
            </a:pPr>
            <a:endParaRPr lang="en-US" sz="1050" dirty="0">
              <a:solidFill>
                <a:srgbClr val="023A64"/>
              </a:solidFill>
              <a:latin typeface="Calibri" panose="020F0502020204030204" pitchFamily="34" charset="0"/>
              <a:cs typeface="Calibri" panose="020F0502020204030204" pitchFamily="34" charset="0"/>
            </a:endParaRPr>
          </a:p>
          <a:p>
            <a:pPr eaLnBrk="1" hangingPunct="1">
              <a:defRPr/>
            </a:pPr>
            <a:endParaRPr lang="en-US" sz="900" dirty="0">
              <a:solidFill>
                <a:srgbClr val="023A64"/>
              </a:solidFill>
              <a:latin typeface="Verdana" pitchFamily="34" charset="0"/>
              <a:cs typeface="Arial" charset="0"/>
            </a:endParaRPr>
          </a:p>
          <a:p>
            <a:pP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Convert an e-mail into a task on the kanban board.</a:t>
            </a:r>
          </a:p>
          <a:p>
            <a:pPr marL="171450" indent="-171450" eaLnBrk="1" hangingPunct="1">
              <a:buFont typeface="Wingdings" pitchFamily="2" charset="2"/>
              <a:buChar char="Ø"/>
              <a:defRPr/>
            </a:pPr>
            <a:endParaRPr lang="en-US" sz="900" dirty="0">
              <a:solidFill>
                <a:srgbClr val="023A64"/>
              </a:solidFill>
              <a:latin typeface="Verdana" pitchFamily="34" charset="0"/>
              <a:cs typeface="Arial" charset="0"/>
            </a:endParaRPr>
          </a:p>
          <a:p>
            <a:pPr eaLnBrk="1" hangingPunct="1">
              <a:defRPr/>
            </a:pPr>
            <a:r>
              <a:rPr lang="en-US" sz="900" dirty="0">
                <a:solidFill>
                  <a:srgbClr val="023A64"/>
                </a:solidFill>
                <a:latin typeface="Verdana" pitchFamily="34" charset="0"/>
                <a:cs typeface="Arial" charset="0"/>
              </a:rPr>
              <a:t> </a:t>
            </a:r>
            <a:endParaRPr lang="en-GB" sz="900" dirty="0">
              <a:solidFill>
                <a:srgbClr val="023A64"/>
              </a:solidFill>
              <a:latin typeface="Verdana" pitchFamily="34" charset="0"/>
              <a:cs typeface="Arial" charset="0"/>
            </a:endParaRPr>
          </a:p>
        </p:txBody>
      </p:sp>
      <p:sp>
        <p:nvSpPr>
          <p:cNvPr id="15"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 </a:t>
            </a:r>
            <a:r>
              <a:rPr lang="sv-SE" altLang="en-US" sz="1600" b="1" dirty="0">
                <a:solidFill>
                  <a:srgbClr val="013A64"/>
                </a:solidFill>
              </a:rPr>
              <a:t>– The Outlook Mail View</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cxnSp>
        <p:nvCxnSpPr>
          <p:cNvPr id="10" name="Straight Connector 9"/>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0BFA886-6BD5-4D7F-B5F7-6E655E4F1823}"/>
              </a:ext>
            </a:extLst>
          </p:cNvPr>
          <p:cNvPicPr>
            <a:picLocks noChangeAspect="1"/>
          </p:cNvPicPr>
          <p:nvPr/>
        </p:nvPicPr>
        <p:blipFill>
          <a:blip r:embed="rId5"/>
          <a:stretch>
            <a:fillRect/>
          </a:stretch>
        </p:blipFill>
        <p:spPr>
          <a:xfrm>
            <a:off x="2228710" y="939452"/>
            <a:ext cx="7916455" cy="5239849"/>
          </a:xfrm>
          <a:prstGeom prst="rect">
            <a:avLst/>
          </a:prstGeom>
        </p:spPr>
      </p:pic>
      <p:sp>
        <p:nvSpPr>
          <p:cNvPr id="17" name="AutoShape 8">
            <a:extLst>
              <a:ext uri="{FF2B5EF4-FFF2-40B4-BE49-F238E27FC236}">
                <a16:creationId xmlns:a16="http://schemas.microsoft.com/office/drawing/2014/main" id="{89B651DE-92B3-4906-AD6D-819A060E1768}"/>
              </a:ext>
            </a:extLst>
          </p:cNvPr>
          <p:cNvSpPr>
            <a:spLocks noChangeArrowheads="1"/>
          </p:cNvSpPr>
          <p:nvPr/>
        </p:nvSpPr>
        <p:spPr bwMode="auto">
          <a:xfrm>
            <a:off x="5410200" y="3429000"/>
            <a:ext cx="1282700" cy="523370"/>
          </a:xfrm>
          <a:prstGeom prst="wedgeRoundRectCallout">
            <a:avLst>
              <a:gd name="adj1" fmla="val -80047"/>
              <a:gd name="adj2" fmla="val -132453"/>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Display task statuses in a line chart.</a:t>
            </a: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Daily Trend</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cxnSp>
        <p:nvCxnSpPr>
          <p:cNvPr id="10" name="Straight Connector 9"/>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DF4EF31-A723-46EA-AF80-562FB0104EAC}"/>
              </a:ext>
            </a:extLst>
          </p:cNvPr>
          <p:cNvPicPr>
            <a:picLocks noChangeAspect="1"/>
          </p:cNvPicPr>
          <p:nvPr/>
        </p:nvPicPr>
        <p:blipFill>
          <a:blip r:embed="rId5"/>
          <a:stretch>
            <a:fillRect/>
          </a:stretch>
        </p:blipFill>
        <p:spPr>
          <a:xfrm>
            <a:off x="3615233" y="964504"/>
            <a:ext cx="4770004" cy="5212089"/>
          </a:xfrm>
          <a:prstGeom prst="rect">
            <a:avLst/>
          </a:prstGeom>
        </p:spPr>
      </p:pic>
      <p:sp>
        <p:nvSpPr>
          <p:cNvPr id="18" name="AutoShape 8">
            <a:extLst>
              <a:ext uri="{FF2B5EF4-FFF2-40B4-BE49-F238E27FC236}">
                <a16:creationId xmlns:a16="http://schemas.microsoft.com/office/drawing/2014/main" id="{FA83D440-C110-4851-9208-BF3FF33628ED}"/>
              </a:ext>
            </a:extLst>
          </p:cNvPr>
          <p:cNvSpPr>
            <a:spLocks noChangeArrowheads="1"/>
          </p:cNvSpPr>
          <p:nvPr/>
        </p:nvSpPr>
        <p:spPr bwMode="auto">
          <a:xfrm>
            <a:off x="6278843" y="1994019"/>
            <a:ext cx="1282700" cy="523370"/>
          </a:xfrm>
          <a:prstGeom prst="wedgeRoundRectCallout">
            <a:avLst>
              <a:gd name="adj1" fmla="val 38497"/>
              <a:gd name="adj2" fmla="val -170220"/>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Select a date</a:t>
            </a: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Daily Report</a:t>
            </a:r>
            <a:endParaRPr lang="en-GB" altLang="en-US" sz="1600" b="1" dirty="0">
              <a:solidFill>
                <a:srgbClr val="023A64"/>
              </a:solidFill>
            </a:endParaRPr>
          </a:p>
        </p:txBody>
      </p:sp>
      <p:sp>
        <p:nvSpPr>
          <p:cNvPr id="15" name="AutoShape 8"/>
          <p:cNvSpPr>
            <a:spLocks noChangeArrowheads="1"/>
          </p:cNvSpPr>
          <p:nvPr/>
        </p:nvSpPr>
        <p:spPr bwMode="auto">
          <a:xfrm>
            <a:off x="1578279" y="1994019"/>
            <a:ext cx="2161480" cy="617747"/>
          </a:xfrm>
          <a:prstGeom prst="wedgeRoundRectCallout">
            <a:avLst>
              <a:gd name="adj1" fmla="val 56234"/>
              <a:gd name="adj2" fmla="val 99345"/>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Tasks that were created, open, closed, delayed or modified on a specified date. </a:t>
            </a:r>
          </a:p>
        </p:txBody>
      </p:sp>
    </p:spTree>
    <p:extLst>
      <p:ext uri="{BB962C8B-B14F-4D97-AF65-F5344CB8AC3E}">
        <p14:creationId xmlns:p14="http://schemas.microsoft.com/office/powerpoint/2010/main" val="57929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cxnSp>
        <p:nvCxnSpPr>
          <p:cNvPr id="10" name="Straight Connector 9"/>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20540" y="3927680"/>
            <a:ext cx="17811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991148" y="1320944"/>
            <a:ext cx="8604890" cy="4810548"/>
          </a:xfrm>
          <a:prstGeom prst="rect">
            <a:avLst/>
          </a:prstGeom>
        </p:spPr>
        <p:txBody>
          <a:bodyPr wrap="square">
            <a:spAutoFit/>
          </a:bodyPr>
          <a:lstStyle/>
          <a:p>
            <a:pPr eaLnBrk="1" hangingPunct="1">
              <a:lnSpc>
                <a:spcPct val="120000"/>
              </a:lnSpc>
              <a:defRPr/>
            </a:pPr>
            <a:r>
              <a:rPr lang="en-US" sz="1400" i="1" dirty="0">
                <a:solidFill>
                  <a:srgbClr val="023A64"/>
                </a:solidFill>
                <a:latin typeface="Verdana" panose="020B0604030504040204" pitchFamily="34" charset="0"/>
                <a:ea typeface="Verdana" panose="020B0604030504040204" pitchFamily="34" charset="0"/>
              </a:rPr>
              <a:t>Kanban Task Manager</a:t>
            </a:r>
            <a:r>
              <a:rPr lang="en-US" sz="1400" dirty="0">
                <a:solidFill>
                  <a:srgbClr val="023A64"/>
                </a:solidFill>
                <a:latin typeface="Verdana" pitchFamily="34" charset="0"/>
                <a:ea typeface="Verdana" panose="020B0604030504040204" pitchFamily="34" charset="0"/>
              </a:rPr>
              <a:t> gives several statistics reports that are exported to an Excel sheet:</a:t>
            </a:r>
          </a:p>
          <a:p>
            <a:pPr eaLnBrk="1" hangingPunct="1">
              <a:lnSpc>
                <a:spcPct val="120000"/>
              </a:lnSpc>
              <a:defRPr/>
            </a:pPr>
            <a:endParaRPr lang="en-US" sz="1400" dirty="0">
              <a:solidFill>
                <a:srgbClr val="023A64"/>
              </a:solidFill>
              <a:latin typeface="Verdana" pitchFamily="34" charset="0"/>
              <a:ea typeface="Verdana" panose="020B0604030504040204" pitchFamily="34" charset="0"/>
            </a:endParaRPr>
          </a:p>
          <a:p>
            <a:pPr marL="171450" indent="-171450">
              <a:lnSpc>
                <a:spcPct val="150000"/>
              </a:lnSpc>
              <a:buFont typeface="Wingdings" pitchFamily="2" charset="2"/>
              <a:buChar char="§"/>
              <a:defRPr/>
            </a:pPr>
            <a:r>
              <a:rPr lang="en-US" sz="1400" dirty="0">
                <a:solidFill>
                  <a:srgbClr val="023A64"/>
                </a:solidFill>
                <a:latin typeface="Verdana" pitchFamily="34" charset="0"/>
                <a:ea typeface="Verdana" panose="020B0604030504040204" pitchFamily="34" charset="0"/>
              </a:rPr>
              <a:t>Number of Tasks per Category </a:t>
            </a:r>
          </a:p>
          <a:p>
            <a:pPr marL="171450" indent="-171450">
              <a:lnSpc>
                <a:spcPct val="150000"/>
              </a:lnSpc>
              <a:buFont typeface="Wingdings" pitchFamily="2" charset="2"/>
              <a:buChar char="§"/>
              <a:defRPr/>
            </a:pPr>
            <a:r>
              <a:rPr lang="en-US" sz="1400" dirty="0">
                <a:solidFill>
                  <a:srgbClr val="023A64"/>
                </a:solidFill>
                <a:latin typeface="Verdana" pitchFamily="34" charset="0"/>
                <a:ea typeface="Verdana" panose="020B0604030504040204" pitchFamily="34" charset="0"/>
              </a:rPr>
              <a:t>Number of Tasks per Phase </a:t>
            </a:r>
          </a:p>
          <a:p>
            <a:pPr marL="171450" indent="-171450">
              <a:lnSpc>
                <a:spcPct val="150000"/>
              </a:lnSpc>
              <a:buFont typeface="Wingdings" pitchFamily="2" charset="2"/>
              <a:buChar char="§"/>
              <a:defRPr/>
            </a:pPr>
            <a:r>
              <a:rPr lang="en-US" sz="1400" dirty="0">
                <a:solidFill>
                  <a:srgbClr val="023A64"/>
                </a:solidFill>
                <a:latin typeface="Verdana" pitchFamily="34" charset="0"/>
                <a:ea typeface="Verdana" panose="020B0604030504040204" pitchFamily="34" charset="0"/>
              </a:rPr>
              <a:t>Tasks per Lane and Phase</a:t>
            </a:r>
          </a:p>
          <a:p>
            <a:pPr marL="171450" indent="-171450">
              <a:lnSpc>
                <a:spcPct val="150000"/>
              </a:lnSpc>
              <a:buFont typeface="Wingdings" pitchFamily="2" charset="2"/>
              <a:buChar char="§"/>
              <a:defRPr/>
            </a:pPr>
            <a:r>
              <a:rPr lang="en-US" sz="1400" dirty="0">
                <a:solidFill>
                  <a:srgbClr val="023A64"/>
                </a:solidFill>
                <a:latin typeface="Verdana" pitchFamily="34" charset="0"/>
                <a:ea typeface="Verdana" panose="020B0604030504040204" pitchFamily="34" charset="0"/>
              </a:rPr>
              <a:t>Average of Tasks % Completed per Phase </a:t>
            </a:r>
            <a:br>
              <a:rPr lang="en-US" sz="1400" dirty="0">
                <a:solidFill>
                  <a:srgbClr val="023A64"/>
                </a:solidFill>
                <a:latin typeface="Verdana" pitchFamily="34" charset="0"/>
                <a:ea typeface="Verdana" panose="020B0604030504040204" pitchFamily="34" charset="0"/>
              </a:rPr>
            </a:br>
            <a:endParaRPr lang="en-US" sz="1400" dirty="0">
              <a:solidFill>
                <a:srgbClr val="023A64"/>
              </a:solidFill>
              <a:latin typeface="Verdana" pitchFamily="34" charset="0"/>
              <a:ea typeface="Verdana" panose="020B0604030504040204" pitchFamily="34" charset="0"/>
            </a:endParaRPr>
          </a:p>
          <a:p>
            <a:pPr>
              <a:lnSpc>
                <a:spcPct val="150000"/>
              </a:lnSpc>
              <a:defRPr/>
            </a:pPr>
            <a:r>
              <a:rPr lang="en-US" sz="1400" dirty="0">
                <a:solidFill>
                  <a:srgbClr val="023A64"/>
                </a:solidFill>
                <a:latin typeface="Verdana" pitchFamily="34" charset="0"/>
                <a:ea typeface="Verdana" panose="020B0604030504040204" pitchFamily="34" charset="0"/>
              </a:rPr>
              <a:t>When lanes are used, there are three additional default reports:</a:t>
            </a:r>
          </a:p>
          <a:p>
            <a:pPr marL="171450" indent="-171450">
              <a:lnSpc>
                <a:spcPct val="150000"/>
              </a:lnSpc>
              <a:buFont typeface="Wingdings" pitchFamily="2" charset="2"/>
              <a:buChar char="§"/>
              <a:defRPr/>
            </a:pPr>
            <a:r>
              <a:rPr lang="en-US" sz="1400" dirty="0">
                <a:solidFill>
                  <a:srgbClr val="023A64"/>
                </a:solidFill>
                <a:latin typeface="Verdana" pitchFamily="34" charset="0"/>
                <a:ea typeface="Verdana" panose="020B0604030504040204" pitchFamily="34" charset="0"/>
              </a:rPr>
              <a:t>Number of Tasks per Lane </a:t>
            </a:r>
          </a:p>
          <a:p>
            <a:pPr marL="171450" indent="-171450">
              <a:lnSpc>
                <a:spcPct val="150000"/>
              </a:lnSpc>
              <a:buFont typeface="Wingdings" pitchFamily="2" charset="2"/>
              <a:buChar char="§"/>
              <a:defRPr/>
            </a:pPr>
            <a:r>
              <a:rPr lang="en-US" sz="1400" dirty="0">
                <a:solidFill>
                  <a:srgbClr val="023A64"/>
                </a:solidFill>
                <a:latin typeface="Verdana" pitchFamily="34" charset="0"/>
                <a:ea typeface="Verdana" panose="020B0604030504040204" pitchFamily="34" charset="0"/>
              </a:rPr>
              <a:t>Tasks per Phase and Lane</a:t>
            </a:r>
          </a:p>
          <a:p>
            <a:pPr marL="171450" indent="-171450">
              <a:lnSpc>
                <a:spcPct val="150000"/>
              </a:lnSpc>
              <a:buFont typeface="Wingdings" pitchFamily="2" charset="2"/>
              <a:buChar char="§"/>
              <a:defRPr/>
            </a:pPr>
            <a:r>
              <a:rPr lang="en-US" sz="1400" dirty="0">
                <a:solidFill>
                  <a:srgbClr val="023A64"/>
                </a:solidFill>
                <a:latin typeface="Verdana" pitchFamily="34" charset="0"/>
                <a:ea typeface="Verdana" panose="020B0604030504040204" pitchFamily="34" charset="0"/>
              </a:rPr>
              <a:t>Average of Tasks % Completed Task per Lane</a:t>
            </a:r>
          </a:p>
          <a:p>
            <a:pPr>
              <a:lnSpc>
                <a:spcPct val="150000"/>
              </a:lnSpc>
              <a:defRPr/>
            </a:pPr>
            <a:br>
              <a:rPr lang="en-US" sz="1400" dirty="0">
                <a:solidFill>
                  <a:srgbClr val="023A64"/>
                </a:solidFill>
                <a:latin typeface="Verdana" pitchFamily="34" charset="0"/>
                <a:ea typeface="Verdana" panose="020B0604030504040204" pitchFamily="34" charset="0"/>
              </a:rPr>
            </a:br>
            <a:r>
              <a:rPr lang="en-US" sz="1400" dirty="0">
                <a:solidFill>
                  <a:srgbClr val="023A64"/>
                </a:solidFill>
                <a:latin typeface="Verdana" pitchFamily="34" charset="0"/>
                <a:ea typeface="Verdana" panose="020B0604030504040204" pitchFamily="34" charset="0"/>
              </a:rPr>
              <a:t>When time logging is used, there are reports of hours per task, phase and category, and when a custom field is used, there is a report on the number of tasks for each value of that field.</a:t>
            </a:r>
          </a:p>
        </p:txBody>
      </p:sp>
      <p:pic>
        <p:nvPicPr>
          <p:cNvPr id="18" name="Picture 17">
            <a:extLst>
              <a:ext uri="{FF2B5EF4-FFF2-40B4-BE49-F238E27FC236}">
                <a16:creationId xmlns:a16="http://schemas.microsoft.com/office/drawing/2014/main" id="{A69F8D4A-B1D4-404F-BEC3-136CC8FEFF60}"/>
              </a:ext>
            </a:extLst>
          </p:cNvPr>
          <p:cNvPicPr>
            <a:picLocks noChangeAspect="1"/>
          </p:cNvPicPr>
          <p:nvPr/>
        </p:nvPicPr>
        <p:blipFill>
          <a:blip r:embed="rId6"/>
          <a:stretch>
            <a:fillRect/>
          </a:stretch>
        </p:blipFill>
        <p:spPr>
          <a:xfrm>
            <a:off x="3275806" y="946266"/>
            <a:ext cx="5792788" cy="286996"/>
          </a:xfrm>
          <a:prstGeom prst="rect">
            <a:avLst/>
          </a:prstGeom>
        </p:spPr>
      </p:pic>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Export to Excel</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6" name="Text Box 5"/>
          <p:cNvSpPr txBox="1">
            <a:spLocks noChangeArrowheads="1"/>
          </p:cNvSpPr>
          <p:nvPr/>
        </p:nvSpPr>
        <p:spPr bwMode="auto">
          <a:xfrm>
            <a:off x="3817938" y="36830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cxnSp>
        <p:nvCxnSpPr>
          <p:cNvPr id="14" name="Straight Connector 13"/>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F4F8612-38DC-4391-A730-F9D77312ED16}"/>
              </a:ext>
            </a:extLst>
          </p:cNvPr>
          <p:cNvPicPr>
            <a:picLocks noChangeAspect="1"/>
          </p:cNvPicPr>
          <p:nvPr/>
        </p:nvPicPr>
        <p:blipFill>
          <a:blip r:embed="rId5"/>
          <a:stretch>
            <a:fillRect/>
          </a:stretch>
        </p:blipFill>
        <p:spPr>
          <a:xfrm>
            <a:off x="3285168" y="957097"/>
            <a:ext cx="5808724" cy="5336570"/>
          </a:xfrm>
          <a:prstGeom prst="rect">
            <a:avLst/>
          </a:prstGeom>
        </p:spPr>
      </p:pic>
      <p:sp>
        <p:nvSpPr>
          <p:cNvPr id="17" name="AutoShape 13">
            <a:extLst>
              <a:ext uri="{FF2B5EF4-FFF2-40B4-BE49-F238E27FC236}">
                <a16:creationId xmlns:a16="http://schemas.microsoft.com/office/drawing/2014/main" id="{46CDCCA4-903F-4C03-91EB-404A963D5D16}"/>
              </a:ext>
            </a:extLst>
          </p:cNvPr>
          <p:cNvSpPr>
            <a:spLocks noChangeArrowheads="1"/>
          </p:cNvSpPr>
          <p:nvPr/>
        </p:nvSpPr>
        <p:spPr bwMode="auto">
          <a:xfrm>
            <a:off x="6833462" y="3103464"/>
            <a:ext cx="1211263" cy="573087"/>
          </a:xfrm>
          <a:prstGeom prst="wedgeRoundRectCallout">
            <a:avLst>
              <a:gd name="adj1" fmla="val -117246"/>
              <a:gd name="adj2" fmla="val 44689"/>
              <a:gd name="adj3" fmla="val 16667"/>
            </a:avLst>
          </a:prstGeom>
          <a:ln>
            <a:headEnd/>
            <a:tailEnd/>
          </a:ln>
        </p:spPr>
        <p:style>
          <a:lnRef idx="2">
            <a:schemeClr val="dk1"/>
          </a:lnRef>
          <a:fillRef idx="1">
            <a:schemeClr val="lt1"/>
          </a:fillRef>
          <a:effectRef idx="0">
            <a:schemeClr val="dk1"/>
          </a:effectRef>
          <a:fontRef idx="minor">
            <a:schemeClr val="dk1"/>
          </a:fontRef>
        </p:style>
        <p:txBody>
          <a:bodyPr lIns="18000" rIns="18000"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en-GB" altLang="en-US" sz="1050" dirty="0">
                <a:solidFill>
                  <a:srgbClr val="023A64"/>
                </a:solidFill>
                <a:ea typeface="Verdana" panose="020B0604030504040204" pitchFamily="34" charset="0"/>
                <a:cs typeface="Calibri" panose="020F0502020204030204" pitchFamily="34" charset="0"/>
              </a:rPr>
              <a:t>Links to reports.</a:t>
            </a:r>
          </a:p>
        </p:txBody>
      </p:sp>
      <p:sp>
        <p:nvSpPr>
          <p:cNvPr id="18" name="AutoShape 7">
            <a:extLst>
              <a:ext uri="{FF2B5EF4-FFF2-40B4-BE49-F238E27FC236}">
                <a16:creationId xmlns:a16="http://schemas.microsoft.com/office/drawing/2014/main" id="{6EF5DC06-4426-4762-8E0D-CA3594D2551E}"/>
              </a:ext>
            </a:extLst>
          </p:cNvPr>
          <p:cNvSpPr>
            <a:spLocks noChangeArrowheads="1"/>
          </p:cNvSpPr>
          <p:nvPr/>
        </p:nvSpPr>
        <p:spPr bwMode="auto">
          <a:xfrm>
            <a:off x="4800600" y="4572825"/>
            <a:ext cx="1817688" cy="674688"/>
          </a:xfrm>
          <a:prstGeom prst="wedgeRoundRectCallout">
            <a:avLst>
              <a:gd name="adj1" fmla="val -28604"/>
              <a:gd name="adj2" fmla="val 165589"/>
              <a:gd name="adj3" fmla="val 16667"/>
            </a:avLst>
          </a:prstGeom>
          <a:ln>
            <a:headEnd/>
            <a:tailEnd/>
          </a:ln>
        </p:spPr>
        <p:style>
          <a:lnRef idx="2">
            <a:schemeClr val="dk1"/>
          </a:lnRef>
          <a:fillRef idx="1">
            <a:schemeClr val="lt1"/>
          </a:fillRef>
          <a:effectRef idx="0">
            <a:schemeClr val="dk1"/>
          </a:effectRef>
          <a:fontRef idx="minor">
            <a:schemeClr val="dk1"/>
          </a:fontRef>
        </p:style>
        <p:txBody>
          <a:bodyPr lIns="18000" rIns="18000"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en-GB" altLang="en-US" sz="1050" dirty="0">
                <a:solidFill>
                  <a:srgbClr val="023A64"/>
                </a:solidFill>
                <a:ea typeface="Verdana" panose="020B0604030504040204" pitchFamily="34" charset="0"/>
                <a:cs typeface="Calibri" panose="020F0502020204030204" pitchFamily="34" charset="0"/>
              </a:rPr>
              <a:t>Pivot and graph representations of the  reports. </a:t>
            </a:r>
          </a:p>
        </p:txBody>
      </p:sp>
      <p:sp>
        <p:nvSpPr>
          <p:cNvPr id="19"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Excel Reports</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6" name="Text Box 5"/>
          <p:cNvSpPr txBox="1">
            <a:spLocks noChangeArrowheads="1"/>
          </p:cNvSpPr>
          <p:nvPr/>
        </p:nvSpPr>
        <p:spPr bwMode="auto">
          <a:xfrm>
            <a:off x="3825875" y="32385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cxnSp>
        <p:nvCxnSpPr>
          <p:cNvPr id="14" name="Straight Connector 13"/>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A7DC5D3-F751-4936-994E-F33CD9D7C442}"/>
              </a:ext>
            </a:extLst>
          </p:cNvPr>
          <p:cNvPicPr>
            <a:picLocks noChangeAspect="1"/>
          </p:cNvPicPr>
          <p:nvPr/>
        </p:nvPicPr>
        <p:blipFill>
          <a:blip r:embed="rId5"/>
          <a:stretch>
            <a:fillRect/>
          </a:stretch>
        </p:blipFill>
        <p:spPr>
          <a:xfrm>
            <a:off x="3021292" y="939451"/>
            <a:ext cx="6122249" cy="5290671"/>
          </a:xfrm>
          <a:prstGeom prst="rect">
            <a:avLst/>
          </a:prstGeom>
        </p:spPr>
      </p:pic>
      <p:sp>
        <p:nvSpPr>
          <p:cNvPr id="17" name="AutoShape 8">
            <a:extLst>
              <a:ext uri="{FF2B5EF4-FFF2-40B4-BE49-F238E27FC236}">
                <a16:creationId xmlns:a16="http://schemas.microsoft.com/office/drawing/2014/main" id="{8CB6CF21-D153-40A5-A724-B47C4A2D1B97}"/>
              </a:ext>
            </a:extLst>
          </p:cNvPr>
          <p:cNvSpPr>
            <a:spLocks noChangeArrowheads="1"/>
          </p:cNvSpPr>
          <p:nvPr/>
        </p:nvSpPr>
        <p:spPr bwMode="auto">
          <a:xfrm>
            <a:off x="5021196" y="2264584"/>
            <a:ext cx="885825" cy="490538"/>
          </a:xfrm>
          <a:prstGeom prst="wedgeRoundRectCallout">
            <a:avLst>
              <a:gd name="adj1" fmla="val -133237"/>
              <a:gd name="adj2" fmla="val 55068"/>
              <a:gd name="adj3" fmla="val 16667"/>
            </a:avLst>
          </a:prstGeom>
          <a:solidFill>
            <a:schemeClr val="bg1"/>
          </a:solidFill>
          <a:ln w="9525">
            <a:solidFill>
              <a:schemeClr val="tx1">
                <a:lumMod val="50000"/>
              </a:schemeClr>
            </a:solidFill>
            <a:miter lim="800000"/>
            <a:headEnd/>
            <a:tailEnd/>
          </a:ln>
        </p:spPr>
        <p:txBody>
          <a:bodyPr lIns="18000" rIns="18000"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GB" altLang="en-US" sz="1050">
              <a:solidFill>
                <a:srgbClr val="000099"/>
              </a:solidFill>
              <a:latin typeface="Calibri" panose="020F0502020204030204" pitchFamily="34" charset="0"/>
              <a:cs typeface="Calibri" panose="020F0502020204030204" pitchFamily="34" charset="0"/>
            </a:endParaRPr>
          </a:p>
        </p:txBody>
      </p:sp>
      <p:sp>
        <p:nvSpPr>
          <p:cNvPr id="18" name="AutoShape 7">
            <a:extLst>
              <a:ext uri="{FF2B5EF4-FFF2-40B4-BE49-F238E27FC236}">
                <a16:creationId xmlns:a16="http://schemas.microsoft.com/office/drawing/2014/main" id="{961E4C2C-D754-46F2-8250-EEE1D012F2C0}"/>
              </a:ext>
            </a:extLst>
          </p:cNvPr>
          <p:cNvSpPr>
            <a:spLocks noChangeArrowheads="1"/>
          </p:cNvSpPr>
          <p:nvPr/>
        </p:nvSpPr>
        <p:spPr bwMode="auto">
          <a:xfrm>
            <a:off x="5009312" y="2037572"/>
            <a:ext cx="1524000" cy="944562"/>
          </a:xfrm>
          <a:prstGeom prst="wedgeRoundRectCallout">
            <a:avLst>
              <a:gd name="adj1" fmla="val 102869"/>
              <a:gd name="adj2" fmla="val 74798"/>
              <a:gd name="adj3" fmla="val 16667"/>
            </a:avLst>
          </a:prstGeom>
          <a:solidFill>
            <a:schemeClr val="bg1"/>
          </a:solidFill>
          <a:ln w="9525">
            <a:solidFill>
              <a:schemeClr val="tx1">
                <a:lumMod val="50000"/>
              </a:schemeClr>
            </a:solidFill>
            <a:miter lim="800000"/>
            <a:headEnd/>
            <a:tailEnd/>
          </a:ln>
        </p:spPr>
        <p:txBody>
          <a:bodyPr lIns="18000" rIns="18000"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en-US" altLang="en-US" sz="1050" dirty="0">
                <a:solidFill>
                  <a:srgbClr val="023A64"/>
                </a:solidFill>
                <a:ea typeface="Verdana" panose="020B0604030504040204" pitchFamily="34" charset="0"/>
                <a:cs typeface="Calibri" panose="020F0502020204030204" pitchFamily="34" charset="0"/>
              </a:rPr>
              <a:t>You may sort, filter, drill and add more fields for extended info</a:t>
            </a:r>
            <a:r>
              <a:rPr lang="sv-SE" altLang="en-US" sz="1050" dirty="0">
                <a:solidFill>
                  <a:srgbClr val="023A64"/>
                </a:solidFill>
                <a:ea typeface="Verdana" panose="020B0604030504040204" pitchFamily="34" charset="0"/>
                <a:cs typeface="Calibri" panose="020F0502020204030204" pitchFamily="34" charset="0"/>
              </a:rPr>
              <a:t>.</a:t>
            </a:r>
            <a:endParaRPr lang="en-GB" altLang="en-US" sz="1050" dirty="0">
              <a:solidFill>
                <a:srgbClr val="023A64"/>
              </a:solidFill>
              <a:ea typeface="Verdana" panose="020B0604030504040204" pitchFamily="34" charset="0"/>
              <a:cs typeface="Calibri" panose="020F0502020204030204" pitchFamily="34" charset="0"/>
            </a:endParaRPr>
          </a:p>
        </p:txBody>
      </p:sp>
      <p:sp>
        <p:nvSpPr>
          <p:cNvPr id="15"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 Excel Reports</a:t>
            </a:r>
            <a:r>
              <a:rPr lang="sv-SE" altLang="en-US" sz="1600" b="1" dirty="0">
                <a:solidFill>
                  <a:srgbClr val="013A64"/>
                </a:solidFill>
              </a:rPr>
              <a:t> – </a:t>
            </a:r>
            <a:r>
              <a:rPr lang="en-US" sz="1600" b="1" dirty="0">
                <a:solidFill>
                  <a:srgbClr val="023A64"/>
                </a:solidFill>
              </a:rPr>
              <a:t>Pivot Table</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4993" y="945489"/>
            <a:ext cx="7589969" cy="5334738"/>
          </a:xfrm>
          <a:prstGeom prst="rect">
            <a:avLst/>
          </a:prstGeom>
        </p:spPr>
      </p:pic>
      <p:sp>
        <p:nvSpPr>
          <p:cNvPr id="8" name="Text Box 5"/>
          <p:cNvSpPr txBox="1">
            <a:spLocks noChangeArrowheads="1"/>
          </p:cNvSpPr>
          <p:nvPr/>
        </p:nvSpPr>
        <p:spPr bwMode="auto">
          <a:xfrm>
            <a:off x="3825875" y="32385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sp>
        <p:nvSpPr>
          <p:cNvPr id="9" name="AutoShape 7"/>
          <p:cNvSpPr>
            <a:spLocks noChangeArrowheads="1"/>
          </p:cNvSpPr>
          <p:nvPr/>
        </p:nvSpPr>
        <p:spPr bwMode="auto">
          <a:xfrm>
            <a:off x="7077733" y="2135688"/>
            <a:ext cx="2059488" cy="944562"/>
          </a:xfrm>
          <a:prstGeom prst="wedgeRoundRectCallout">
            <a:avLst>
              <a:gd name="adj1" fmla="val -97745"/>
              <a:gd name="adj2" fmla="val 118118"/>
              <a:gd name="adj3" fmla="val 16667"/>
            </a:avLst>
          </a:prstGeom>
          <a:solidFill>
            <a:schemeClr val="bg1"/>
          </a:solidFill>
          <a:ln w="9525">
            <a:solidFill>
              <a:schemeClr val="tx1">
                <a:lumMod val="50000"/>
              </a:schemeClr>
            </a:solidFill>
            <a:miter lim="800000"/>
            <a:headEnd/>
            <a:tailEnd/>
          </a:ln>
        </p:spPr>
        <p:txBody>
          <a:bodyPr lIns="18000" rIns="18000"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en-US" altLang="en-US" sz="1050" dirty="0">
                <a:solidFill>
                  <a:srgbClr val="023A64"/>
                </a:solidFill>
                <a:ea typeface="Verdana" panose="020B0604030504040204" pitchFamily="34" charset="0"/>
                <a:cs typeface="Calibri" panose="020F0502020204030204" pitchFamily="34" charset="0"/>
              </a:rPr>
              <a:t>Each report also has a graph presentation. Changes in the pivot will be reflected in the graph and vice versa</a:t>
            </a:r>
            <a:r>
              <a:rPr lang="sv-SE" altLang="en-US" sz="1050" dirty="0">
                <a:solidFill>
                  <a:srgbClr val="023A64"/>
                </a:solidFill>
                <a:ea typeface="Verdana" panose="020B0604030504040204" pitchFamily="34" charset="0"/>
                <a:cs typeface="Calibri" panose="020F0502020204030204" pitchFamily="34" charset="0"/>
              </a:rPr>
              <a:t>.</a:t>
            </a:r>
            <a:endParaRPr lang="en-GB" altLang="en-US" sz="1050" dirty="0">
              <a:solidFill>
                <a:srgbClr val="023A64"/>
              </a:solidFill>
              <a:ea typeface="Verdana" panose="020B0604030504040204" pitchFamily="34" charset="0"/>
              <a:cs typeface="Calibri" panose="020F0502020204030204" pitchFamily="34" charset="0"/>
            </a:endParaRPr>
          </a:p>
        </p:txBody>
      </p:sp>
      <p:cxnSp>
        <p:nvCxnSpPr>
          <p:cNvPr id="16" name="Straight Connector 15"/>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AutoShape 7"/>
          <p:cNvSpPr>
            <a:spLocks noChangeArrowheads="1"/>
          </p:cNvSpPr>
          <p:nvPr/>
        </p:nvSpPr>
        <p:spPr bwMode="auto">
          <a:xfrm>
            <a:off x="3562350" y="2135688"/>
            <a:ext cx="1524000" cy="944563"/>
          </a:xfrm>
          <a:prstGeom prst="wedgeRoundRectCallout">
            <a:avLst>
              <a:gd name="adj1" fmla="val 113153"/>
              <a:gd name="adj2" fmla="val -107602"/>
              <a:gd name="adj3" fmla="val 16667"/>
            </a:avLst>
          </a:prstGeom>
          <a:solidFill>
            <a:schemeClr val="bg1"/>
          </a:solidFill>
          <a:ln w="9525">
            <a:solidFill>
              <a:schemeClr val="tx1">
                <a:lumMod val="50000"/>
              </a:schemeClr>
            </a:solidFill>
            <a:miter lim="800000"/>
            <a:headEnd/>
            <a:tailEnd/>
          </a:ln>
        </p:spPr>
        <p:txBody>
          <a:bodyPr lIns="18000" rIns="18000"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en-US" altLang="en-US" sz="1050" dirty="0">
                <a:solidFill>
                  <a:srgbClr val="023A64"/>
                </a:solidFill>
                <a:ea typeface="Verdana" panose="020B0604030504040204" pitchFamily="34" charset="0"/>
                <a:cs typeface="Calibri" panose="020F0502020204030204" pitchFamily="34" charset="0"/>
              </a:rPr>
              <a:t>The reports may be printed,  saved as .pdf and studied with all the features of Excel</a:t>
            </a:r>
            <a:r>
              <a:rPr lang="sv-SE" altLang="en-US" sz="1050" dirty="0">
                <a:solidFill>
                  <a:srgbClr val="023A64"/>
                </a:solidFill>
                <a:ea typeface="Verdana" panose="020B0604030504040204" pitchFamily="34" charset="0"/>
                <a:cs typeface="Calibri" panose="020F0502020204030204" pitchFamily="34" charset="0"/>
              </a:rPr>
              <a:t>.</a:t>
            </a:r>
            <a:endParaRPr lang="en-GB" altLang="en-US" sz="1050" dirty="0">
              <a:solidFill>
                <a:srgbClr val="023A64"/>
              </a:solidFill>
              <a:ea typeface="Verdana" panose="020B0604030504040204" pitchFamily="34" charset="0"/>
              <a:cs typeface="Calibri" panose="020F0502020204030204" pitchFamily="34" charset="0"/>
            </a:endParaRP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 Excel Reports</a:t>
            </a:r>
            <a:r>
              <a:rPr lang="sv-SE" altLang="en-US" sz="1600" b="1" dirty="0">
                <a:solidFill>
                  <a:srgbClr val="013A64"/>
                </a:solidFill>
              </a:rPr>
              <a:t> – </a:t>
            </a:r>
            <a:r>
              <a:rPr lang="en-US" sz="1600" b="1" dirty="0">
                <a:solidFill>
                  <a:srgbClr val="023A64"/>
                </a:solidFill>
              </a:rPr>
              <a:t>Default Graph Style</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9128" y="962610"/>
            <a:ext cx="7506222" cy="5262833"/>
          </a:xfrm>
          <a:prstGeom prst="rect">
            <a:avLst/>
          </a:prstGeom>
        </p:spPr>
      </p:pic>
      <p:sp>
        <p:nvSpPr>
          <p:cNvPr id="8" name="Text Box 5"/>
          <p:cNvSpPr txBox="1">
            <a:spLocks noChangeArrowheads="1"/>
          </p:cNvSpPr>
          <p:nvPr/>
        </p:nvSpPr>
        <p:spPr bwMode="auto">
          <a:xfrm>
            <a:off x="3825875" y="32385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cxnSp>
        <p:nvCxnSpPr>
          <p:cNvPr id="15" name="Straight Connector 14"/>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auto">
          <a:xfrm>
            <a:off x="2511567" y="2288087"/>
            <a:ext cx="1557337" cy="609600"/>
          </a:xfrm>
          <a:prstGeom prst="wedgeRoundRectCallout">
            <a:avLst>
              <a:gd name="adj1" fmla="val 110493"/>
              <a:gd name="adj2" fmla="val -137635"/>
              <a:gd name="adj3" fmla="val 16667"/>
            </a:avLst>
          </a:prstGeom>
          <a:solidFill>
            <a:schemeClr val="bg1"/>
          </a:solidFill>
          <a:ln w="9525">
            <a:solidFill>
              <a:schemeClr val="tx1">
                <a:lumMod val="50000"/>
              </a:schemeClr>
            </a:solidFill>
            <a:miter lim="800000"/>
            <a:headEnd/>
            <a:tailEnd/>
          </a:ln>
        </p:spPr>
        <p:txBody>
          <a:bodyPr lIns="18000" rIns="18000"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en-US" altLang="en-US" sz="1050" dirty="0">
                <a:solidFill>
                  <a:srgbClr val="023A64"/>
                </a:solidFill>
                <a:ea typeface="Verdana" panose="020B0604030504040204" pitchFamily="34" charset="0"/>
                <a:cs typeface="Calibri" panose="020F0502020204030204" pitchFamily="34" charset="0"/>
              </a:rPr>
              <a:t>Change the graphs as you like with the Excel tools. </a:t>
            </a:r>
            <a:endParaRPr lang="en-GB" altLang="en-US" sz="1050" dirty="0">
              <a:solidFill>
                <a:srgbClr val="023A64"/>
              </a:solidFill>
              <a:ea typeface="Verdana" panose="020B0604030504040204" pitchFamily="34" charset="0"/>
              <a:cs typeface="Calibri" panose="020F0502020204030204" pitchFamily="34" charset="0"/>
            </a:endParaRP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 </a:t>
            </a:r>
            <a:r>
              <a:rPr lang="sv-SE" altLang="en-US" sz="1600" b="1" dirty="0">
                <a:solidFill>
                  <a:srgbClr val="013A64"/>
                </a:solidFill>
              </a:rPr>
              <a:t>Excel Reports – </a:t>
            </a:r>
            <a:r>
              <a:rPr lang="en-US" sz="1600" b="1" dirty="0">
                <a:solidFill>
                  <a:srgbClr val="023A64"/>
                </a:solidFill>
              </a:rPr>
              <a:t>Custom Graph Style</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9526" y="972136"/>
            <a:ext cx="7532318" cy="5287674"/>
          </a:xfrm>
          <a:prstGeom prst="rect">
            <a:avLst/>
          </a:prstGeom>
        </p:spPr>
      </p:pic>
      <p:sp>
        <p:nvSpPr>
          <p:cNvPr id="8" name="Text Box 5"/>
          <p:cNvSpPr txBox="1">
            <a:spLocks noChangeArrowheads="1"/>
          </p:cNvSpPr>
          <p:nvPr/>
        </p:nvSpPr>
        <p:spPr bwMode="auto">
          <a:xfrm>
            <a:off x="3825875" y="32385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cxnSp>
        <p:nvCxnSpPr>
          <p:cNvPr id="14" name="Straight Connector 13"/>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AutoShape 7"/>
          <p:cNvSpPr>
            <a:spLocks noChangeArrowheads="1"/>
          </p:cNvSpPr>
          <p:nvPr/>
        </p:nvSpPr>
        <p:spPr bwMode="auto">
          <a:xfrm>
            <a:off x="6594757" y="3834008"/>
            <a:ext cx="3024187" cy="631030"/>
          </a:xfrm>
          <a:prstGeom prst="wedgeRoundRectCallout">
            <a:avLst>
              <a:gd name="adj1" fmla="val -155584"/>
              <a:gd name="adj2" fmla="val 294309"/>
              <a:gd name="adj3" fmla="val 16667"/>
            </a:avLst>
          </a:prstGeom>
          <a:solidFill>
            <a:schemeClr val="bg1"/>
          </a:solidFill>
          <a:ln w="9525">
            <a:solidFill>
              <a:schemeClr val="tx1">
                <a:lumMod val="50000"/>
              </a:schemeClr>
            </a:solidFill>
            <a:miter lim="800000"/>
            <a:headEnd/>
            <a:tailEnd/>
          </a:ln>
        </p:spPr>
        <p:txBody>
          <a:bodyPr lIns="18000" rIns="18000"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en-US" sz="1050" dirty="0">
                <a:solidFill>
                  <a:srgbClr val="023A64"/>
                </a:solidFill>
                <a:ea typeface="Verdana" panose="020B0604030504040204" pitchFamily="34" charset="0"/>
                <a:cs typeface="Calibri" panose="020F0502020204030204" pitchFamily="34" charset="0"/>
              </a:rPr>
              <a:t>The first tab shows all the task data in the database. Use it to create your own reports.</a:t>
            </a:r>
            <a:endParaRPr lang="en-GB" sz="1050" dirty="0">
              <a:solidFill>
                <a:srgbClr val="023A64"/>
              </a:solidFill>
              <a:ea typeface="Verdana" panose="020B0604030504040204" pitchFamily="34" charset="0"/>
              <a:cs typeface="Calibri" panose="020F0502020204030204" pitchFamily="34" charset="0"/>
            </a:endParaRPr>
          </a:p>
        </p:txBody>
      </p:sp>
      <p:sp>
        <p:nvSpPr>
          <p:cNvPr id="17"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 </a:t>
            </a:r>
            <a:r>
              <a:rPr lang="sv-SE" altLang="en-US" sz="1600" b="1" dirty="0">
                <a:solidFill>
                  <a:srgbClr val="013A64"/>
                </a:solidFill>
              </a:rPr>
              <a:t>Excel Reports – </a:t>
            </a:r>
            <a:r>
              <a:rPr lang="en-US" sz="1600" b="1" dirty="0">
                <a:solidFill>
                  <a:srgbClr val="023A64"/>
                </a:solidFill>
              </a:rPr>
              <a:t>Custom Reports</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BFCAB-CF6D-45CF-9BA8-D4FFB3EEB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6" name="Straight Connector 5">
            <a:extLst>
              <a:ext uri="{FF2B5EF4-FFF2-40B4-BE49-F238E27FC236}">
                <a16:creationId xmlns:a16="http://schemas.microsoft.com/office/drawing/2014/main" id="{03F2A9E7-DE23-4CA2-B2F3-763D884C3F12}"/>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E249EC-036A-4C3E-AB31-5CD0868BF6BB}"/>
              </a:ext>
            </a:extLst>
          </p:cNvPr>
          <p:cNvSpPr txBox="1"/>
          <p:nvPr/>
        </p:nvSpPr>
        <p:spPr>
          <a:xfrm>
            <a:off x="449943" y="6357257"/>
            <a:ext cx="2641600" cy="369332"/>
          </a:xfrm>
          <a:prstGeom prst="rect">
            <a:avLst/>
          </a:prstGeom>
          <a:noFill/>
        </p:spPr>
        <p:txBody>
          <a:bodyPr wrap="square" rtlCol="0">
            <a:spAutoFit/>
          </a:bodyPr>
          <a:lstStyle/>
          <a:p>
            <a:r>
              <a:rPr lang="en-US" dirty="0">
                <a:hlinkClick r:id="rId5"/>
              </a:rPr>
              <a:t>www.bizsolutions365.com</a:t>
            </a:r>
            <a:endParaRPr lang="en-US" dirty="0"/>
          </a:p>
        </p:txBody>
      </p:sp>
      <p:sp>
        <p:nvSpPr>
          <p:cNvPr id="9" name="TextBox 8">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8" name="Text Box 6"/>
          <p:cNvSpPr txBox="1">
            <a:spLocks noChangeArrowheads="1"/>
          </p:cNvSpPr>
          <p:nvPr/>
        </p:nvSpPr>
        <p:spPr bwMode="auto">
          <a:xfrm>
            <a:off x="2751138" y="2192338"/>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endParaRPr lang="en-US" altLang="en-US" sz="900">
              <a:latin typeface="Arial" panose="020B0604020202020204" pitchFamily="34" charset="0"/>
            </a:endParaRPr>
          </a:p>
        </p:txBody>
      </p:sp>
      <p:sp>
        <p:nvSpPr>
          <p:cNvPr id="10" name="Text Box 8"/>
          <p:cNvSpPr txBox="1">
            <a:spLocks noChangeArrowheads="1"/>
          </p:cNvSpPr>
          <p:nvPr/>
        </p:nvSpPr>
        <p:spPr bwMode="auto">
          <a:xfrm>
            <a:off x="2883465" y="1067846"/>
            <a:ext cx="6598737"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nSpc>
                <a:spcPct val="120000"/>
              </a:lnSpc>
              <a:spcBef>
                <a:spcPct val="0"/>
              </a:spcBef>
              <a:buNone/>
            </a:pPr>
            <a:r>
              <a:rPr lang="en-US" altLang="en-US" sz="1400" dirty="0">
                <a:solidFill>
                  <a:srgbClr val="023A64"/>
                </a:solidFill>
              </a:rPr>
              <a:t>Thank you for watching this slide show!</a:t>
            </a:r>
            <a:br>
              <a:rPr lang="en-US" altLang="en-US" sz="1400" dirty="0">
                <a:solidFill>
                  <a:srgbClr val="023A64"/>
                </a:solidFill>
              </a:rPr>
            </a:br>
            <a:br>
              <a:rPr lang="en-US" altLang="en-US" sz="1400" dirty="0">
                <a:solidFill>
                  <a:srgbClr val="023A64"/>
                </a:solidFill>
              </a:rPr>
            </a:br>
            <a:r>
              <a:rPr lang="en-US" altLang="en-US" sz="1400" dirty="0">
                <a:solidFill>
                  <a:srgbClr val="023A64"/>
                </a:solidFill>
              </a:rPr>
              <a:t>You will find </a:t>
            </a:r>
            <a:r>
              <a:rPr lang="en-US" sz="1400" dirty="0">
                <a:hlinkClick r:id="rId6"/>
              </a:rPr>
              <a:t>https://bizsolutions365.com/our-products/kanban-task-manager/</a:t>
            </a:r>
            <a:r>
              <a:rPr lang="en-US" sz="1400" dirty="0"/>
              <a:t>.</a:t>
            </a:r>
            <a:br>
              <a:rPr lang="en-US" altLang="en-US" sz="1400" dirty="0">
                <a:solidFill>
                  <a:srgbClr val="023A64"/>
                </a:solidFill>
              </a:rPr>
            </a:br>
            <a:endParaRPr lang="en-US" altLang="en-US" sz="1400" dirty="0">
              <a:solidFill>
                <a:srgbClr val="023A64"/>
              </a:solidFill>
            </a:endParaRPr>
          </a:p>
          <a:p>
            <a:pPr eaLnBrk="1" hangingPunct="1">
              <a:lnSpc>
                <a:spcPct val="120000"/>
              </a:lnSpc>
              <a:spcBef>
                <a:spcPct val="0"/>
              </a:spcBef>
              <a:buFontTx/>
              <a:buNone/>
            </a:pPr>
            <a:r>
              <a:rPr lang="en-US" altLang="en-US" sz="1400" dirty="0">
                <a:solidFill>
                  <a:srgbClr val="023A64"/>
                </a:solidFill>
              </a:rPr>
              <a:t>There you may download the full version of the software and evaluate it for 30 days before you decide if you want to use it. </a:t>
            </a:r>
            <a:br>
              <a:rPr lang="en-US" altLang="en-US" sz="1400" dirty="0">
                <a:solidFill>
                  <a:srgbClr val="023A64"/>
                </a:solidFill>
              </a:rPr>
            </a:br>
            <a:r>
              <a:rPr lang="en-US" altLang="en-US" sz="1400" dirty="0">
                <a:solidFill>
                  <a:srgbClr val="023A64"/>
                </a:solidFill>
              </a:rPr>
              <a:t>   </a:t>
            </a:r>
          </a:p>
          <a:p>
            <a:pPr eaLnBrk="1" hangingPunct="1">
              <a:lnSpc>
                <a:spcPct val="120000"/>
              </a:lnSpc>
              <a:spcBef>
                <a:spcPct val="0"/>
              </a:spcBef>
              <a:buFontTx/>
              <a:buNone/>
            </a:pPr>
            <a:r>
              <a:rPr lang="en-US" altLang="en-US" sz="1400" dirty="0">
                <a:solidFill>
                  <a:srgbClr val="023A64"/>
                </a:solidFill>
              </a:rPr>
              <a:t>We recommend you to also download the </a:t>
            </a:r>
            <a:r>
              <a:rPr lang="en-US" altLang="en-US" sz="1400" dirty="0">
                <a:solidFill>
                  <a:srgbClr val="023A64"/>
                </a:solidFill>
                <a:hlinkClick r:id="rId7"/>
              </a:rPr>
              <a:t>manual</a:t>
            </a:r>
            <a:r>
              <a:rPr lang="en-US" altLang="en-US" sz="1400" dirty="0">
                <a:solidFill>
                  <a:srgbClr val="023A64"/>
                </a:solidFill>
              </a:rPr>
              <a:t>, which has detailed information about settings, configuration and usage and a full description of how to install and upgrade </a:t>
            </a:r>
            <a:r>
              <a:rPr lang="en-US" altLang="en-US" sz="1400" i="1" dirty="0">
                <a:solidFill>
                  <a:srgbClr val="023A64"/>
                </a:solidFill>
              </a:rPr>
              <a:t>Kanban Task Manager Single</a:t>
            </a:r>
            <a:r>
              <a:rPr lang="en-US" altLang="en-US" sz="1400" dirty="0">
                <a:solidFill>
                  <a:srgbClr val="023A64"/>
                </a:solidFill>
              </a:rPr>
              <a:t>.</a:t>
            </a:r>
            <a:br>
              <a:rPr lang="en-US" altLang="en-US" sz="1400" dirty="0">
                <a:solidFill>
                  <a:srgbClr val="023A64"/>
                </a:solidFill>
              </a:rPr>
            </a:br>
            <a:r>
              <a:rPr lang="en-US" altLang="en-US" sz="1400" dirty="0">
                <a:solidFill>
                  <a:srgbClr val="023A64"/>
                </a:solidFill>
              </a:rPr>
              <a:t>   </a:t>
            </a:r>
          </a:p>
          <a:p>
            <a:pPr eaLnBrk="1" hangingPunct="1">
              <a:lnSpc>
                <a:spcPct val="120000"/>
              </a:lnSpc>
              <a:spcBef>
                <a:spcPct val="0"/>
              </a:spcBef>
              <a:buFontTx/>
              <a:buNone/>
            </a:pPr>
            <a:r>
              <a:rPr lang="en-US" altLang="en-US" sz="1400" dirty="0">
                <a:solidFill>
                  <a:srgbClr val="023A64"/>
                </a:solidFill>
              </a:rPr>
              <a:t>On </a:t>
            </a:r>
            <a:r>
              <a:rPr lang="en-US" altLang="en-US" sz="1400">
                <a:solidFill>
                  <a:srgbClr val="023A64"/>
                </a:solidFill>
              </a:rPr>
              <a:t>the bizsolutions365.</a:t>
            </a:r>
            <a:r>
              <a:rPr lang="en-US" altLang="en-US" sz="1400" dirty="0">
                <a:solidFill>
                  <a:srgbClr val="023A64"/>
                </a:solidFill>
              </a:rPr>
              <a:t>com website you will also find </a:t>
            </a:r>
            <a:r>
              <a:rPr lang="en-US" altLang="en-US" sz="1400" dirty="0">
                <a:solidFill>
                  <a:srgbClr val="023A64"/>
                </a:solidFill>
                <a:hlinkClick r:id="rId8"/>
              </a:rPr>
              <a:t>video demonstrations </a:t>
            </a:r>
            <a:r>
              <a:rPr lang="en-US" altLang="en-US" sz="1400" dirty="0">
                <a:solidFill>
                  <a:srgbClr val="023A64"/>
                </a:solidFill>
              </a:rPr>
              <a:t>on </a:t>
            </a:r>
            <a:r>
              <a:rPr lang="en-US" altLang="en-US" sz="1400" i="1" dirty="0">
                <a:solidFill>
                  <a:srgbClr val="023A64"/>
                </a:solidFill>
              </a:rPr>
              <a:t>Kanban Task Manager Single, </a:t>
            </a:r>
            <a:r>
              <a:rPr lang="en-US" altLang="en-US" sz="1400" dirty="0">
                <a:solidFill>
                  <a:srgbClr val="023A64"/>
                </a:solidFill>
              </a:rPr>
              <a:t>as well as subscription information. </a:t>
            </a:r>
          </a:p>
          <a:p>
            <a:pPr eaLnBrk="1" hangingPunct="1">
              <a:spcBef>
                <a:spcPct val="0"/>
              </a:spcBef>
              <a:buFontTx/>
              <a:buNone/>
            </a:pPr>
            <a:endParaRPr lang="en-US" altLang="en-US" sz="900" dirty="0">
              <a:solidFill>
                <a:srgbClr val="000099"/>
              </a:solidFill>
            </a:endParaRPr>
          </a:p>
        </p:txBody>
      </p:sp>
      <p:cxnSp>
        <p:nvCxnSpPr>
          <p:cNvPr id="14" name="Straight Connector 13"/>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273431" y="4246562"/>
            <a:ext cx="17811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 </a:t>
            </a:r>
            <a:r>
              <a:rPr lang="sv-SE" altLang="en-US" sz="1600" b="1" dirty="0">
                <a:solidFill>
                  <a:srgbClr val="013A64"/>
                </a:solidFill>
              </a:rPr>
              <a:t>Single – </a:t>
            </a:r>
            <a:r>
              <a:rPr lang="en-US" sz="1600" b="1" dirty="0">
                <a:solidFill>
                  <a:srgbClr val="023A64"/>
                </a:solidFill>
              </a:rPr>
              <a:t>More info</a:t>
            </a:r>
            <a:endParaRPr lang="en-GB" altLang="en-US" sz="1600" b="1" dirty="0">
              <a:solidFill>
                <a:srgbClr val="023A64"/>
              </a:solidFill>
            </a:endParaRPr>
          </a:p>
        </p:txBody>
      </p:sp>
    </p:spTree>
    <p:extLst>
      <p:ext uri="{BB962C8B-B14F-4D97-AF65-F5344CB8AC3E}">
        <p14:creationId xmlns:p14="http://schemas.microsoft.com/office/powerpoint/2010/main" val="3315978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29" y="6388033"/>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6" name="Text Box 5"/>
          <p:cNvSpPr txBox="1">
            <a:spLocks noChangeArrowheads="1"/>
          </p:cNvSpPr>
          <p:nvPr/>
        </p:nvSpPr>
        <p:spPr bwMode="auto">
          <a:xfrm>
            <a:off x="3852863" y="414338"/>
            <a:ext cx="184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cxnSp>
        <p:nvCxnSpPr>
          <p:cNvPr id="14" name="Straight Connector 13"/>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3FCF29E-A17E-445D-B80E-3217029AD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625" y="958179"/>
            <a:ext cx="7166486" cy="5262064"/>
          </a:xfrm>
          <a:prstGeom prst="rect">
            <a:avLst/>
          </a:prstGeom>
        </p:spPr>
      </p:pic>
      <p:sp>
        <p:nvSpPr>
          <p:cNvPr id="17" name="AutoShape 24">
            <a:extLst>
              <a:ext uri="{FF2B5EF4-FFF2-40B4-BE49-F238E27FC236}">
                <a16:creationId xmlns:a16="http://schemas.microsoft.com/office/drawing/2014/main" id="{4E263E84-4974-4710-BDBF-3402CD4DA264}"/>
              </a:ext>
            </a:extLst>
          </p:cNvPr>
          <p:cNvSpPr>
            <a:spLocks noChangeArrowheads="1"/>
          </p:cNvSpPr>
          <p:nvPr/>
        </p:nvSpPr>
        <p:spPr bwMode="auto">
          <a:xfrm>
            <a:off x="5905608" y="4648199"/>
            <a:ext cx="2344246" cy="582231"/>
          </a:xfrm>
          <a:prstGeom prst="wedgeRoundRectCallout">
            <a:avLst>
              <a:gd name="adj1" fmla="val -37086"/>
              <a:gd name="adj2" fmla="val -97730"/>
              <a:gd name="adj3" fmla="val 16667"/>
            </a:avLst>
          </a:prstGeom>
          <a:solidFill>
            <a:schemeClr val="bg1"/>
          </a:solidFill>
          <a:ln w="9525">
            <a:solidFill>
              <a:schemeClr val="bg2">
                <a:lumMod val="50000"/>
              </a:schemeClr>
            </a:solidFill>
            <a:miter lim="800000"/>
            <a:headEnd/>
            <a:tailEnd/>
          </a:ln>
        </p:spPr>
        <p:txBody>
          <a:bodyPr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This task is overdue, which is indicated by the red border and the red due date.</a:t>
            </a:r>
          </a:p>
        </p:txBody>
      </p:sp>
      <p:sp>
        <p:nvSpPr>
          <p:cNvPr id="18" name="AutoShape 7">
            <a:extLst>
              <a:ext uri="{FF2B5EF4-FFF2-40B4-BE49-F238E27FC236}">
                <a16:creationId xmlns:a16="http://schemas.microsoft.com/office/drawing/2014/main" id="{3624012A-D65D-43F8-92E1-0DF2AC29E58B}"/>
              </a:ext>
            </a:extLst>
          </p:cNvPr>
          <p:cNvSpPr>
            <a:spLocks noChangeArrowheads="1"/>
          </p:cNvSpPr>
          <p:nvPr/>
        </p:nvSpPr>
        <p:spPr bwMode="auto">
          <a:xfrm>
            <a:off x="2241115" y="3820439"/>
            <a:ext cx="2124075" cy="827760"/>
          </a:xfrm>
          <a:prstGeom prst="wedgeRoundRectCallout">
            <a:avLst>
              <a:gd name="adj1" fmla="val 69184"/>
              <a:gd name="adj2" fmla="val -76615"/>
              <a:gd name="adj3" fmla="val 16667"/>
            </a:avLst>
          </a:prstGeom>
          <a:solidFill>
            <a:schemeClr val="bg1"/>
          </a:solidFill>
          <a:ln w="9525">
            <a:solidFill>
              <a:schemeClr val="bg2">
                <a:lumMod val="25000"/>
              </a:schemeClr>
            </a:solidFill>
            <a:miter lim="800000"/>
            <a:headEnd/>
            <a:tailEnd/>
          </a:ln>
        </p:spPr>
        <p:txBody>
          <a:bodyPr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The tasks may be dragged and dropped within or between the phase and lanes.</a:t>
            </a:r>
          </a:p>
        </p:txBody>
      </p:sp>
      <p:sp>
        <p:nvSpPr>
          <p:cNvPr id="15"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 </a:t>
            </a:r>
            <a:r>
              <a:rPr lang="sv-SE" altLang="en-US" sz="1600" b="1" dirty="0">
                <a:solidFill>
                  <a:srgbClr val="013A64"/>
                </a:solidFill>
              </a:rPr>
              <a:t>– The kanban board</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29" y="6388033"/>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6" name="Text Box 5"/>
          <p:cNvSpPr txBox="1">
            <a:spLocks noChangeArrowheads="1"/>
          </p:cNvSpPr>
          <p:nvPr/>
        </p:nvSpPr>
        <p:spPr bwMode="auto">
          <a:xfrm>
            <a:off x="3852863" y="414338"/>
            <a:ext cx="184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cxnSp>
        <p:nvCxnSpPr>
          <p:cNvPr id="14" name="Straight Connector 13"/>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63D9269-C128-4B23-BBCD-CED562B1CF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7127" y="949092"/>
            <a:ext cx="9052769" cy="5288870"/>
          </a:xfrm>
          <a:prstGeom prst="rect">
            <a:avLst/>
          </a:prstGeom>
        </p:spPr>
      </p:pic>
      <p:sp>
        <p:nvSpPr>
          <p:cNvPr id="17" name="AutoShape 24">
            <a:extLst>
              <a:ext uri="{FF2B5EF4-FFF2-40B4-BE49-F238E27FC236}">
                <a16:creationId xmlns:a16="http://schemas.microsoft.com/office/drawing/2014/main" id="{E3D7F0F3-25F9-44F1-AE1F-7889C6FFFF74}"/>
              </a:ext>
            </a:extLst>
          </p:cNvPr>
          <p:cNvSpPr>
            <a:spLocks noChangeArrowheads="1"/>
          </p:cNvSpPr>
          <p:nvPr/>
        </p:nvSpPr>
        <p:spPr bwMode="auto">
          <a:xfrm>
            <a:off x="3352801" y="3608818"/>
            <a:ext cx="2133600" cy="402364"/>
          </a:xfrm>
          <a:prstGeom prst="wedgeRoundRectCallout">
            <a:avLst>
              <a:gd name="adj1" fmla="val -68927"/>
              <a:gd name="adj2" fmla="val -197136"/>
              <a:gd name="adj3" fmla="val 16667"/>
            </a:avLst>
          </a:prstGeom>
          <a:solidFill>
            <a:schemeClr val="bg1"/>
          </a:solidFill>
          <a:ln w="9525">
            <a:solidFill>
              <a:schemeClr val="bg2">
                <a:lumMod val="50000"/>
              </a:schemeClr>
            </a:solidFill>
            <a:miter lim="800000"/>
            <a:headEnd/>
            <a:tailEnd/>
          </a:ln>
        </p:spPr>
        <p:txBody>
          <a:bodyPr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Search and filter tasks in the left pane.</a:t>
            </a:r>
          </a:p>
        </p:txBody>
      </p:sp>
      <p:sp>
        <p:nvSpPr>
          <p:cNvPr id="18" name="AutoShape 24">
            <a:extLst>
              <a:ext uri="{FF2B5EF4-FFF2-40B4-BE49-F238E27FC236}">
                <a16:creationId xmlns:a16="http://schemas.microsoft.com/office/drawing/2014/main" id="{5B469798-5E79-4428-84D0-C01CF1F85758}"/>
              </a:ext>
            </a:extLst>
          </p:cNvPr>
          <p:cNvSpPr>
            <a:spLocks noChangeArrowheads="1"/>
          </p:cNvSpPr>
          <p:nvPr/>
        </p:nvSpPr>
        <p:spPr bwMode="auto">
          <a:xfrm>
            <a:off x="6939420" y="1669331"/>
            <a:ext cx="1676400" cy="367834"/>
          </a:xfrm>
          <a:prstGeom prst="wedgeRoundRectCallout">
            <a:avLst>
              <a:gd name="adj1" fmla="val -69064"/>
              <a:gd name="adj2" fmla="val -175688"/>
              <a:gd name="adj3" fmla="val 16667"/>
            </a:avLst>
          </a:prstGeom>
          <a:solidFill>
            <a:schemeClr val="bg1"/>
          </a:solidFill>
          <a:ln w="9525">
            <a:solidFill>
              <a:schemeClr val="bg2">
                <a:lumMod val="50000"/>
              </a:schemeClr>
            </a:solidFill>
            <a:miter lim="800000"/>
            <a:headEnd/>
            <a:tailEnd/>
          </a:ln>
        </p:spPr>
        <p:txBody>
          <a:bodyPr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Click to open the Filter pane.</a:t>
            </a:r>
          </a:p>
        </p:txBody>
      </p:sp>
      <p:sp>
        <p:nvSpPr>
          <p:cNvPr id="15"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 </a:t>
            </a:r>
            <a:r>
              <a:rPr lang="sv-SE" altLang="en-US" sz="1600" b="1" dirty="0">
                <a:solidFill>
                  <a:srgbClr val="013A64"/>
                </a:solidFill>
              </a:rPr>
              <a:t>– Filter and Search</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29" y="6388033"/>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6" name="Text Box 5"/>
          <p:cNvSpPr txBox="1">
            <a:spLocks noChangeArrowheads="1"/>
          </p:cNvSpPr>
          <p:nvPr/>
        </p:nvSpPr>
        <p:spPr bwMode="auto">
          <a:xfrm>
            <a:off x="3852863" y="414338"/>
            <a:ext cx="184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cxnSp>
        <p:nvCxnSpPr>
          <p:cNvPr id="14" name="Straight Connector 13"/>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CD26261-2C34-4E68-8D35-B17DBCC00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5090" y="951977"/>
            <a:ext cx="9695181" cy="5235255"/>
          </a:xfrm>
          <a:prstGeom prst="rect">
            <a:avLst/>
          </a:prstGeom>
        </p:spPr>
      </p:pic>
      <p:sp>
        <p:nvSpPr>
          <p:cNvPr id="17" name="AutoShape 24">
            <a:extLst>
              <a:ext uri="{FF2B5EF4-FFF2-40B4-BE49-F238E27FC236}">
                <a16:creationId xmlns:a16="http://schemas.microsoft.com/office/drawing/2014/main" id="{1214AA6A-3F1E-4988-BC23-0EEE30652096}"/>
              </a:ext>
            </a:extLst>
          </p:cNvPr>
          <p:cNvSpPr>
            <a:spLocks noChangeArrowheads="1"/>
          </p:cNvSpPr>
          <p:nvPr/>
        </p:nvSpPr>
        <p:spPr bwMode="auto">
          <a:xfrm>
            <a:off x="4630504" y="3969973"/>
            <a:ext cx="1398789" cy="457200"/>
          </a:xfrm>
          <a:prstGeom prst="wedgeRoundRectCallout">
            <a:avLst>
              <a:gd name="adj1" fmla="val 84888"/>
              <a:gd name="adj2" fmla="val -158049"/>
              <a:gd name="adj3" fmla="val 16667"/>
            </a:avLst>
          </a:prstGeom>
          <a:solidFill>
            <a:schemeClr val="bg1"/>
          </a:solidFill>
          <a:ln w="9525">
            <a:solidFill>
              <a:schemeClr val="bg2">
                <a:lumMod val="50000"/>
              </a:schemeClr>
            </a:solidFill>
            <a:miter lim="800000"/>
            <a:headEnd/>
            <a:tailEnd/>
          </a:ln>
        </p:spPr>
        <p:txBody>
          <a:bodyPr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Right click to open the Details pane.</a:t>
            </a:r>
          </a:p>
        </p:txBody>
      </p:sp>
      <p:sp>
        <p:nvSpPr>
          <p:cNvPr id="18" name="AutoShape 24">
            <a:extLst>
              <a:ext uri="{FF2B5EF4-FFF2-40B4-BE49-F238E27FC236}">
                <a16:creationId xmlns:a16="http://schemas.microsoft.com/office/drawing/2014/main" id="{53FB8ABF-C98A-4232-A422-C0E3A860D9A6}"/>
              </a:ext>
            </a:extLst>
          </p:cNvPr>
          <p:cNvSpPr>
            <a:spLocks noChangeArrowheads="1"/>
          </p:cNvSpPr>
          <p:nvPr/>
        </p:nvSpPr>
        <p:spPr bwMode="auto">
          <a:xfrm>
            <a:off x="6901842" y="1939313"/>
            <a:ext cx="1828527" cy="540973"/>
          </a:xfrm>
          <a:prstGeom prst="wedgeRoundRectCallout">
            <a:avLst>
              <a:gd name="adj1" fmla="val 70817"/>
              <a:gd name="adj2" fmla="val -163174"/>
              <a:gd name="adj3" fmla="val 16667"/>
            </a:avLst>
          </a:prstGeom>
          <a:solidFill>
            <a:schemeClr val="bg1"/>
          </a:solidFill>
          <a:ln w="9525">
            <a:solidFill>
              <a:schemeClr val="bg2">
                <a:lumMod val="50000"/>
              </a:schemeClr>
            </a:solidFill>
            <a:miter lim="800000"/>
            <a:headEnd/>
            <a:tailEnd/>
          </a:ln>
        </p:spPr>
        <p:txBody>
          <a:bodyPr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Move to Completed without opening the task.</a:t>
            </a:r>
          </a:p>
        </p:txBody>
      </p:sp>
      <p:sp>
        <p:nvSpPr>
          <p:cNvPr id="19" name="AutoShape 24">
            <a:extLst>
              <a:ext uri="{FF2B5EF4-FFF2-40B4-BE49-F238E27FC236}">
                <a16:creationId xmlns:a16="http://schemas.microsoft.com/office/drawing/2014/main" id="{CD1A2D3D-05E1-41E9-B381-B54160C990DE}"/>
              </a:ext>
            </a:extLst>
          </p:cNvPr>
          <p:cNvSpPr>
            <a:spLocks noChangeArrowheads="1"/>
          </p:cNvSpPr>
          <p:nvPr/>
        </p:nvSpPr>
        <p:spPr bwMode="auto">
          <a:xfrm>
            <a:off x="7694111" y="2662529"/>
            <a:ext cx="1317699" cy="421336"/>
          </a:xfrm>
          <a:prstGeom prst="wedgeRoundRectCallout">
            <a:avLst>
              <a:gd name="adj1" fmla="val 62456"/>
              <a:gd name="adj2" fmla="val -147618"/>
              <a:gd name="adj3" fmla="val 16667"/>
            </a:avLst>
          </a:prstGeom>
          <a:solidFill>
            <a:schemeClr val="bg1"/>
          </a:solidFill>
          <a:ln w="9525">
            <a:solidFill>
              <a:schemeClr val="bg2">
                <a:lumMod val="50000"/>
              </a:schemeClr>
            </a:solidFill>
            <a:miter lim="800000"/>
            <a:headEnd/>
            <a:tailEnd/>
          </a:ln>
        </p:spPr>
        <p:txBody>
          <a:bodyPr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The task description.</a:t>
            </a:r>
          </a:p>
        </p:txBody>
      </p:sp>
      <p:sp>
        <p:nvSpPr>
          <p:cNvPr id="20" name="AutoShape 24">
            <a:extLst>
              <a:ext uri="{FF2B5EF4-FFF2-40B4-BE49-F238E27FC236}">
                <a16:creationId xmlns:a16="http://schemas.microsoft.com/office/drawing/2014/main" id="{33F92566-E9DA-4BED-9B5C-0C68292A13E5}"/>
              </a:ext>
            </a:extLst>
          </p:cNvPr>
          <p:cNvSpPr>
            <a:spLocks noChangeArrowheads="1"/>
          </p:cNvSpPr>
          <p:nvPr/>
        </p:nvSpPr>
        <p:spPr bwMode="auto">
          <a:xfrm>
            <a:off x="9356841" y="3886200"/>
            <a:ext cx="1493728" cy="540973"/>
          </a:xfrm>
          <a:prstGeom prst="wedgeRoundRectCallout">
            <a:avLst>
              <a:gd name="adj1" fmla="val 21309"/>
              <a:gd name="adj2" fmla="val -177522"/>
              <a:gd name="adj3" fmla="val 16667"/>
            </a:avLst>
          </a:prstGeom>
          <a:solidFill>
            <a:schemeClr val="bg1"/>
          </a:solidFill>
          <a:ln w="9525">
            <a:solidFill>
              <a:schemeClr val="bg2">
                <a:lumMod val="50000"/>
              </a:schemeClr>
            </a:solidFill>
            <a:miter lim="800000"/>
            <a:headEnd/>
            <a:tailEnd/>
          </a:ln>
        </p:spPr>
        <p:txBody>
          <a:bodyPr anchor="ctr"/>
          <a:lstStyle/>
          <a:p>
            <a:pPr algn="ctr" eaLnBrk="1" hangingPunct="1">
              <a:defRPr/>
            </a:pPr>
            <a:r>
              <a:rPr lang="en-GB" sz="1000" dirty="0">
                <a:solidFill>
                  <a:srgbClr val="023A64"/>
                </a:solidFill>
                <a:latin typeface="Calibri" panose="020F0502020204030204" pitchFamily="34" charset="0"/>
                <a:cs typeface="Calibri" panose="020F0502020204030204" pitchFamily="34" charset="0"/>
              </a:rPr>
              <a:t>The task description.</a:t>
            </a:r>
          </a:p>
        </p:txBody>
      </p:sp>
      <p:sp>
        <p:nvSpPr>
          <p:cNvPr id="21" name="AutoShape 24">
            <a:extLst>
              <a:ext uri="{FF2B5EF4-FFF2-40B4-BE49-F238E27FC236}">
                <a16:creationId xmlns:a16="http://schemas.microsoft.com/office/drawing/2014/main" id="{FEF929E5-C5F0-464B-AAED-A10BBEE1BAE5}"/>
              </a:ext>
            </a:extLst>
          </p:cNvPr>
          <p:cNvSpPr>
            <a:spLocks noChangeArrowheads="1"/>
          </p:cNvSpPr>
          <p:nvPr/>
        </p:nvSpPr>
        <p:spPr bwMode="auto">
          <a:xfrm>
            <a:off x="9011810" y="3886199"/>
            <a:ext cx="1838759" cy="1224419"/>
          </a:xfrm>
          <a:prstGeom prst="wedgeRoundRectCallout">
            <a:avLst>
              <a:gd name="adj1" fmla="val -19128"/>
              <a:gd name="adj2" fmla="val -103846"/>
              <a:gd name="adj3" fmla="val 16667"/>
            </a:avLst>
          </a:prstGeom>
          <a:solidFill>
            <a:schemeClr val="bg1"/>
          </a:solidFill>
          <a:ln w="9525">
            <a:solidFill>
              <a:schemeClr val="bg2">
                <a:lumMod val="50000"/>
              </a:schemeClr>
            </a:solidFill>
            <a:miter lim="800000"/>
            <a:headEnd/>
            <a:tailEnd/>
          </a:ln>
        </p:spPr>
        <p:txBody>
          <a:bodyPr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If you have enabled the Checklist and Time Logging feature in the configuration, you can manage them in the Details pane.</a:t>
            </a:r>
          </a:p>
        </p:txBody>
      </p:sp>
      <p:sp>
        <p:nvSpPr>
          <p:cNvPr id="15"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Details pane</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68"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2" y="6357256"/>
            <a:ext cx="1129211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2"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29" y="6388033"/>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cxnSp>
        <p:nvCxnSpPr>
          <p:cNvPr id="6" name="Straight Connector 5"/>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EE92055-AC3A-407F-9F29-F655B5305F40}"/>
              </a:ext>
            </a:extLst>
          </p:cNvPr>
          <p:cNvPicPr>
            <a:picLocks noChangeAspect="1"/>
          </p:cNvPicPr>
          <p:nvPr/>
        </p:nvPicPr>
        <p:blipFill>
          <a:blip r:embed="rId5"/>
          <a:stretch>
            <a:fillRect/>
          </a:stretch>
        </p:blipFill>
        <p:spPr>
          <a:xfrm>
            <a:off x="2931930" y="957169"/>
            <a:ext cx="6475113" cy="5321215"/>
          </a:xfrm>
          <a:prstGeom prst="rect">
            <a:avLst/>
          </a:prstGeom>
        </p:spPr>
      </p:pic>
      <p:pic>
        <p:nvPicPr>
          <p:cNvPr id="16" name="Picture 15">
            <a:extLst>
              <a:ext uri="{FF2B5EF4-FFF2-40B4-BE49-F238E27FC236}">
                <a16:creationId xmlns:a16="http://schemas.microsoft.com/office/drawing/2014/main" id="{8EB307AC-028C-44D8-B2A3-3A71B9E254AC}"/>
              </a:ext>
            </a:extLst>
          </p:cNvPr>
          <p:cNvPicPr>
            <a:picLocks noChangeAspect="1"/>
          </p:cNvPicPr>
          <p:nvPr/>
        </p:nvPicPr>
        <p:blipFill>
          <a:blip r:embed="rId6"/>
          <a:stretch>
            <a:fillRect/>
          </a:stretch>
        </p:blipFill>
        <p:spPr>
          <a:xfrm>
            <a:off x="8832358" y="4995963"/>
            <a:ext cx="1371485" cy="800033"/>
          </a:xfrm>
          <a:prstGeom prst="rect">
            <a:avLst/>
          </a:prstGeom>
        </p:spPr>
      </p:pic>
      <p:sp>
        <p:nvSpPr>
          <p:cNvPr id="17" name="AutoShape 24">
            <a:extLst>
              <a:ext uri="{FF2B5EF4-FFF2-40B4-BE49-F238E27FC236}">
                <a16:creationId xmlns:a16="http://schemas.microsoft.com/office/drawing/2014/main" id="{9A1371AF-A7C5-43F7-AC8C-BA6EBDCB16D6}"/>
              </a:ext>
            </a:extLst>
          </p:cNvPr>
          <p:cNvSpPr>
            <a:spLocks noChangeArrowheads="1"/>
          </p:cNvSpPr>
          <p:nvPr/>
        </p:nvSpPr>
        <p:spPr bwMode="auto">
          <a:xfrm>
            <a:off x="9022205" y="2585243"/>
            <a:ext cx="1628775" cy="533401"/>
          </a:xfrm>
          <a:prstGeom prst="wedgeRoundRectCallout">
            <a:avLst>
              <a:gd name="adj1" fmla="val -116278"/>
              <a:gd name="adj2" fmla="val 45373"/>
              <a:gd name="adj3" fmla="val 16667"/>
            </a:avLst>
          </a:prstGeom>
          <a:solidFill>
            <a:schemeClr val="bg1"/>
          </a:solidFill>
          <a:ln w="9525">
            <a:solidFill>
              <a:schemeClr val="bg2">
                <a:lumMod val="50000"/>
              </a:schemeClr>
            </a:solidFill>
            <a:miter lim="800000"/>
            <a:headEnd/>
            <a:tailEnd/>
          </a:ln>
        </p:spPr>
        <p:txBody>
          <a:bodyPr anchor="ctr"/>
          <a:lstStyle/>
          <a:p>
            <a:pPr>
              <a:defRPr/>
            </a:pPr>
            <a:endParaRPr lang="en-US" sz="1000" dirty="0">
              <a:latin typeface="Calibri" panose="020F0502020204030204" pitchFamily="34" charset="0"/>
              <a:cs typeface="Calibri" panose="020F0502020204030204" pitchFamily="34" charset="0"/>
            </a:endParaRPr>
          </a:p>
        </p:txBody>
      </p:sp>
      <p:sp>
        <p:nvSpPr>
          <p:cNvPr id="18" name="AutoShape 24">
            <a:extLst>
              <a:ext uri="{FF2B5EF4-FFF2-40B4-BE49-F238E27FC236}">
                <a16:creationId xmlns:a16="http://schemas.microsoft.com/office/drawing/2014/main" id="{922AA012-0D82-4F5F-A3E4-6D8BDAE7F302}"/>
              </a:ext>
            </a:extLst>
          </p:cNvPr>
          <p:cNvSpPr>
            <a:spLocks noChangeArrowheads="1"/>
          </p:cNvSpPr>
          <p:nvPr/>
        </p:nvSpPr>
        <p:spPr bwMode="auto">
          <a:xfrm>
            <a:off x="8950279" y="2563462"/>
            <a:ext cx="1793146" cy="737792"/>
          </a:xfrm>
          <a:prstGeom prst="wedgeRoundRectCallout">
            <a:avLst>
              <a:gd name="adj1" fmla="val 312"/>
              <a:gd name="adj2" fmla="val 330514"/>
              <a:gd name="adj3" fmla="val 16667"/>
            </a:avLst>
          </a:prstGeom>
          <a:solidFill>
            <a:schemeClr val="bg1"/>
          </a:solidFill>
          <a:ln w="9525">
            <a:solidFill>
              <a:schemeClr val="bg2">
                <a:lumMod val="50000"/>
              </a:schemeClr>
            </a:solidFill>
            <a:miter lim="800000"/>
            <a:headEnd/>
            <a:tailEnd/>
          </a:ln>
        </p:spPr>
        <p:txBody>
          <a:bodyPr anchor="ctr"/>
          <a:lstStyle/>
          <a:p>
            <a:pPr>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When Completed percentage is filled out, it is shown on the task card.</a:t>
            </a:r>
            <a:endParaRPr lang="en-US" sz="1050" dirty="0">
              <a:latin typeface="Verdana" panose="020B0604030504040204" pitchFamily="34" charset="0"/>
              <a:ea typeface="Verdana" panose="020B0604030504040204" pitchFamily="34" charset="0"/>
              <a:cs typeface="Calibri" panose="020F0502020204030204" pitchFamily="34" charset="0"/>
            </a:endParaRPr>
          </a:p>
        </p:txBody>
      </p:sp>
      <p:sp>
        <p:nvSpPr>
          <p:cNvPr id="19" name="AutoShape 7">
            <a:extLst>
              <a:ext uri="{FF2B5EF4-FFF2-40B4-BE49-F238E27FC236}">
                <a16:creationId xmlns:a16="http://schemas.microsoft.com/office/drawing/2014/main" id="{152A95A3-1883-4B87-B102-CBF719D43162}"/>
              </a:ext>
            </a:extLst>
          </p:cNvPr>
          <p:cNvSpPr>
            <a:spLocks noChangeArrowheads="1"/>
          </p:cNvSpPr>
          <p:nvPr/>
        </p:nvSpPr>
        <p:spPr bwMode="auto">
          <a:xfrm>
            <a:off x="5792901" y="1676400"/>
            <a:ext cx="2081213" cy="838199"/>
          </a:xfrm>
          <a:prstGeom prst="wedgeRoundRectCallout">
            <a:avLst>
              <a:gd name="adj1" fmla="val 63833"/>
              <a:gd name="adj2" fmla="val -50743"/>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GB" sz="1050" i="1" dirty="0">
                <a:solidFill>
                  <a:srgbClr val="023A64"/>
                </a:solidFill>
                <a:latin typeface="Verdana" panose="020B0604030504040204" pitchFamily="34" charset="0"/>
                <a:ea typeface="Verdana" panose="020B0604030504040204" pitchFamily="34" charset="0"/>
                <a:cs typeface="Calibri" panose="020F0502020204030204" pitchFamily="34" charset="0"/>
              </a:rPr>
              <a:t>Kanban Task Manager </a:t>
            </a: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uses standard Outlook tasks, but we have added dropdowns for category and lane. </a:t>
            </a:r>
          </a:p>
        </p:txBody>
      </p:sp>
      <p:sp>
        <p:nvSpPr>
          <p:cNvPr id="20" name="AutoShape 24">
            <a:extLst>
              <a:ext uri="{FF2B5EF4-FFF2-40B4-BE49-F238E27FC236}">
                <a16:creationId xmlns:a16="http://schemas.microsoft.com/office/drawing/2014/main" id="{6BBE247F-6FCB-4A60-8BB5-B156F87D8DEE}"/>
              </a:ext>
            </a:extLst>
          </p:cNvPr>
          <p:cNvSpPr>
            <a:spLocks noChangeArrowheads="1"/>
          </p:cNvSpPr>
          <p:nvPr/>
        </p:nvSpPr>
        <p:spPr bwMode="auto">
          <a:xfrm>
            <a:off x="6070258" y="3605092"/>
            <a:ext cx="2014945" cy="304800"/>
          </a:xfrm>
          <a:prstGeom prst="wedgeRoundRectCallout">
            <a:avLst>
              <a:gd name="adj1" fmla="val -61025"/>
              <a:gd name="adj2" fmla="val -222499"/>
              <a:gd name="adj3" fmla="val 16667"/>
            </a:avLst>
          </a:prstGeom>
          <a:solidFill>
            <a:schemeClr val="bg1"/>
          </a:solidFill>
          <a:ln w="9525">
            <a:solidFill>
              <a:schemeClr val="bg2">
                <a:lumMod val="50000"/>
              </a:schemeClr>
            </a:solidFill>
            <a:miter lim="800000"/>
            <a:headEnd/>
            <a:tailEnd/>
          </a:ln>
        </p:spPr>
        <p:txBody>
          <a:bodyPr anchor="ctr"/>
          <a:lstStyle/>
          <a:p>
            <a:pPr>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The Status value = the phase.</a:t>
            </a:r>
            <a:endParaRPr lang="en-US" sz="1050" dirty="0">
              <a:latin typeface="Verdana" panose="020B0604030504040204" pitchFamily="34" charset="0"/>
              <a:ea typeface="Verdana" panose="020B0604030504040204" pitchFamily="34" charset="0"/>
              <a:cs typeface="Calibri" panose="020F0502020204030204" pitchFamily="34" charset="0"/>
            </a:endParaRP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Task with 2 dropdowns</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cxnSp>
        <p:nvCxnSpPr>
          <p:cNvPr id="6" name="Straight Connector 5"/>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A11D2EE-0B5F-4113-94B5-C66A226943C0}"/>
              </a:ext>
            </a:extLst>
          </p:cNvPr>
          <p:cNvPicPr>
            <a:picLocks noChangeAspect="1"/>
          </p:cNvPicPr>
          <p:nvPr/>
        </p:nvPicPr>
        <p:blipFill>
          <a:blip r:embed="rId5"/>
          <a:stretch>
            <a:fillRect/>
          </a:stretch>
        </p:blipFill>
        <p:spPr>
          <a:xfrm>
            <a:off x="2880983" y="981227"/>
            <a:ext cx="6358392" cy="5324640"/>
          </a:xfrm>
          <a:prstGeom prst="rect">
            <a:avLst/>
          </a:prstGeom>
        </p:spPr>
      </p:pic>
      <p:sp>
        <p:nvSpPr>
          <p:cNvPr id="16" name="AutoShape 24">
            <a:extLst>
              <a:ext uri="{FF2B5EF4-FFF2-40B4-BE49-F238E27FC236}">
                <a16:creationId xmlns:a16="http://schemas.microsoft.com/office/drawing/2014/main" id="{72693DF9-02C0-4ED5-B488-D64FFC821332}"/>
              </a:ext>
            </a:extLst>
          </p:cNvPr>
          <p:cNvSpPr>
            <a:spLocks noChangeArrowheads="1"/>
          </p:cNvSpPr>
          <p:nvPr/>
        </p:nvSpPr>
        <p:spPr bwMode="auto">
          <a:xfrm>
            <a:off x="4955404" y="3657600"/>
            <a:ext cx="1628775" cy="533401"/>
          </a:xfrm>
          <a:prstGeom prst="wedgeRoundRectCallout">
            <a:avLst>
              <a:gd name="adj1" fmla="val -13992"/>
              <a:gd name="adj2" fmla="val -114693"/>
              <a:gd name="adj3" fmla="val 16667"/>
            </a:avLst>
          </a:prstGeom>
          <a:solidFill>
            <a:schemeClr val="bg1"/>
          </a:solidFill>
          <a:ln w="9525">
            <a:solidFill>
              <a:schemeClr val="bg2">
                <a:lumMod val="50000"/>
              </a:schemeClr>
            </a:solidFill>
            <a:miter lim="800000"/>
            <a:headEnd/>
            <a:tailEnd/>
          </a:ln>
        </p:spPr>
        <p:txBody>
          <a:bodyPr anchor="ctr"/>
          <a:lstStyle/>
          <a:p>
            <a:pPr>
              <a:defRPr/>
            </a:pPr>
            <a:endParaRPr lang="en-US" sz="900" dirty="0"/>
          </a:p>
        </p:txBody>
      </p:sp>
      <p:sp>
        <p:nvSpPr>
          <p:cNvPr id="17" name="AutoShape 24">
            <a:extLst>
              <a:ext uri="{FF2B5EF4-FFF2-40B4-BE49-F238E27FC236}">
                <a16:creationId xmlns:a16="http://schemas.microsoft.com/office/drawing/2014/main" id="{A5341EFA-2CC8-4073-97C4-F672AE9BCD15}"/>
              </a:ext>
            </a:extLst>
          </p:cNvPr>
          <p:cNvSpPr>
            <a:spLocks noChangeArrowheads="1"/>
          </p:cNvSpPr>
          <p:nvPr/>
        </p:nvSpPr>
        <p:spPr bwMode="auto">
          <a:xfrm>
            <a:off x="4919893" y="3637821"/>
            <a:ext cx="1676400" cy="697592"/>
          </a:xfrm>
          <a:prstGeom prst="wedgeRoundRectCallout">
            <a:avLst>
              <a:gd name="adj1" fmla="val -21297"/>
              <a:gd name="adj2" fmla="val 156187"/>
              <a:gd name="adj3" fmla="val 16667"/>
            </a:avLst>
          </a:prstGeom>
          <a:solidFill>
            <a:schemeClr val="bg1"/>
          </a:solidFill>
          <a:ln w="9525">
            <a:solidFill>
              <a:schemeClr val="bg2">
                <a:lumMod val="50000"/>
              </a:schemeClr>
            </a:solidFill>
            <a:miter lim="800000"/>
            <a:headEnd/>
            <a:tailEnd/>
          </a:ln>
        </p:spPr>
        <p:txBody>
          <a:bodyPr anchor="ctr"/>
          <a:lstStyle/>
          <a:p>
            <a:pPr>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High and low priority is shown on the task cards.</a:t>
            </a:r>
            <a:endParaRPr lang="en-US" sz="1050" dirty="0">
              <a:latin typeface="Verdana" panose="020B0604030504040204" pitchFamily="34" charset="0"/>
              <a:ea typeface="Verdana" panose="020B060403050404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839D08EC-4C5E-45B6-A704-070C2717072D}"/>
              </a:ext>
            </a:extLst>
          </p:cNvPr>
          <p:cNvPicPr>
            <a:picLocks noChangeAspect="1"/>
          </p:cNvPicPr>
          <p:nvPr/>
        </p:nvPicPr>
        <p:blipFill>
          <a:blip r:embed="rId6"/>
          <a:stretch>
            <a:fillRect/>
          </a:stretch>
        </p:blipFill>
        <p:spPr>
          <a:xfrm>
            <a:off x="5195678" y="5085951"/>
            <a:ext cx="1371485" cy="807176"/>
          </a:xfrm>
          <a:prstGeom prst="rect">
            <a:avLst/>
          </a:prstGeom>
        </p:spPr>
      </p:pic>
      <p:sp>
        <p:nvSpPr>
          <p:cNvPr id="19" name="AutoShape 7">
            <a:extLst>
              <a:ext uri="{FF2B5EF4-FFF2-40B4-BE49-F238E27FC236}">
                <a16:creationId xmlns:a16="http://schemas.microsoft.com/office/drawing/2014/main" id="{7AEDCF1C-CC80-41F8-A17D-A4C0BBB04584}"/>
              </a:ext>
            </a:extLst>
          </p:cNvPr>
          <p:cNvSpPr>
            <a:spLocks noChangeArrowheads="1"/>
          </p:cNvSpPr>
          <p:nvPr/>
        </p:nvSpPr>
        <p:spPr bwMode="auto">
          <a:xfrm>
            <a:off x="5974912" y="2209800"/>
            <a:ext cx="1600200" cy="533400"/>
          </a:xfrm>
          <a:prstGeom prst="wedgeRoundRectCallout">
            <a:avLst>
              <a:gd name="adj1" fmla="val 77157"/>
              <a:gd name="adj2" fmla="val -82017"/>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Here a custom field has been added. </a:t>
            </a:r>
          </a:p>
        </p:txBody>
      </p:sp>
      <p:sp>
        <p:nvSpPr>
          <p:cNvPr id="14"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Task with the maximum 3 dropdowns</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8513E-6F2A-4E9F-8AC3-D9B53D562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11" name="Straight Connector 10">
            <a:extLst>
              <a:ext uri="{FF2B5EF4-FFF2-40B4-BE49-F238E27FC236}">
                <a16:creationId xmlns:a16="http://schemas.microsoft.com/office/drawing/2014/main" id="{EEAE7A0F-E5BF-4062-82C0-BD744032EAB6}"/>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9D9181-ED9A-4AFE-B5D0-FCD1CDCEFD3E}"/>
              </a:ext>
            </a:extLst>
          </p:cNvPr>
          <p:cNvSpPr/>
          <p:nvPr/>
        </p:nvSpPr>
        <p:spPr>
          <a:xfrm>
            <a:off x="449941" y="6357256"/>
            <a:ext cx="2648738" cy="369332"/>
          </a:xfrm>
          <a:prstGeom prst="rect">
            <a:avLst/>
          </a:prstGeom>
        </p:spPr>
        <p:txBody>
          <a:bodyPr wrap="none">
            <a:spAutoFit/>
          </a:bodyPr>
          <a:lstStyle/>
          <a:p>
            <a:r>
              <a:rPr lang="en-US" dirty="0">
                <a:hlinkClick r:id="rId4"/>
              </a:rPr>
              <a:t>www.bizsolutions365.com</a:t>
            </a:r>
            <a:endParaRPr lang="en-US" dirty="0"/>
          </a:p>
        </p:txBody>
      </p:sp>
      <p:sp>
        <p:nvSpPr>
          <p:cNvPr id="13" name="TextBox 12">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6" name="Text Box 5"/>
          <p:cNvSpPr txBox="1">
            <a:spLocks noChangeArrowheads="1"/>
          </p:cNvSpPr>
          <p:nvPr/>
        </p:nvSpPr>
        <p:spPr bwMode="auto">
          <a:xfrm>
            <a:off x="3938588" y="36830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900">
              <a:solidFill>
                <a:srgbClr val="000099"/>
              </a:solidFill>
            </a:endParaRPr>
          </a:p>
        </p:txBody>
      </p:sp>
      <p:cxnSp>
        <p:nvCxnSpPr>
          <p:cNvPr id="14" name="Straight Connector 13"/>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13BDA4D-B807-4DA4-9FAC-3E46227CD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7255" y="939452"/>
            <a:ext cx="7323286" cy="5379308"/>
          </a:xfrm>
          <a:prstGeom prst="rect">
            <a:avLst/>
          </a:prstGeom>
        </p:spPr>
      </p:pic>
      <p:sp>
        <p:nvSpPr>
          <p:cNvPr id="17" name="AutoShape 7">
            <a:extLst>
              <a:ext uri="{FF2B5EF4-FFF2-40B4-BE49-F238E27FC236}">
                <a16:creationId xmlns:a16="http://schemas.microsoft.com/office/drawing/2014/main" id="{6BD013EE-A002-444F-90E9-BE43BBC2F4FB}"/>
              </a:ext>
            </a:extLst>
          </p:cNvPr>
          <p:cNvSpPr>
            <a:spLocks noChangeArrowheads="1"/>
          </p:cNvSpPr>
          <p:nvPr/>
        </p:nvSpPr>
        <p:spPr bwMode="auto">
          <a:xfrm>
            <a:off x="6971785" y="2857979"/>
            <a:ext cx="1636800" cy="674842"/>
          </a:xfrm>
          <a:prstGeom prst="wedgeRoundRectCallout">
            <a:avLst>
              <a:gd name="adj1" fmla="val -71418"/>
              <a:gd name="adj2" fmla="val -156196"/>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Calibri" panose="020F0502020204030204" pitchFamily="34" charset="0"/>
                <a:cs typeface="Calibri" panose="020F0502020204030204" pitchFamily="34" charset="0"/>
              </a:rPr>
              <a:t>The “Work in Progress” limit can be set for each phase and lane.</a:t>
            </a:r>
            <a:endParaRPr lang="en-GB" sz="1050" dirty="0">
              <a:solidFill>
                <a:srgbClr val="023A64"/>
              </a:solidFill>
              <a:latin typeface="Calibri" panose="020F0502020204030204" pitchFamily="34" charset="0"/>
              <a:cs typeface="Calibri" panose="020F0502020204030204" pitchFamily="34" charset="0"/>
            </a:endParaRPr>
          </a:p>
        </p:txBody>
      </p:sp>
      <p:sp>
        <p:nvSpPr>
          <p:cNvPr id="18" name="AutoShape 7">
            <a:extLst>
              <a:ext uri="{FF2B5EF4-FFF2-40B4-BE49-F238E27FC236}">
                <a16:creationId xmlns:a16="http://schemas.microsoft.com/office/drawing/2014/main" id="{5E441AD4-C4ED-4D87-AEAC-35DDAB37EF27}"/>
              </a:ext>
            </a:extLst>
          </p:cNvPr>
          <p:cNvSpPr>
            <a:spLocks noChangeArrowheads="1"/>
          </p:cNvSpPr>
          <p:nvPr/>
        </p:nvSpPr>
        <p:spPr bwMode="auto">
          <a:xfrm>
            <a:off x="6971785" y="2728991"/>
            <a:ext cx="1636800" cy="803830"/>
          </a:xfrm>
          <a:prstGeom prst="wedgeRoundRectCallout">
            <a:avLst>
              <a:gd name="adj1" fmla="val -76303"/>
              <a:gd name="adj2" fmla="val 112536"/>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US" sz="1050" dirty="0">
                <a:solidFill>
                  <a:srgbClr val="023A64"/>
                </a:solidFill>
                <a:latin typeface="Verdana" panose="020B0604030504040204" pitchFamily="34" charset="0"/>
                <a:ea typeface="Verdana" panose="020B0604030504040204" pitchFamily="34" charset="0"/>
                <a:cs typeface="Calibri" panose="020F0502020204030204" pitchFamily="34" charset="0"/>
              </a:rPr>
              <a:t>The “Work in Progress” limit can be set for each phase and lane.</a:t>
            </a:r>
            <a:endPar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endParaRPr>
          </a:p>
        </p:txBody>
      </p:sp>
      <p:sp>
        <p:nvSpPr>
          <p:cNvPr id="19" name="AutoShape 7">
            <a:extLst>
              <a:ext uri="{FF2B5EF4-FFF2-40B4-BE49-F238E27FC236}">
                <a16:creationId xmlns:a16="http://schemas.microsoft.com/office/drawing/2014/main" id="{89367C7A-9A53-4318-87AE-C55CC03C7284}"/>
              </a:ext>
            </a:extLst>
          </p:cNvPr>
          <p:cNvSpPr>
            <a:spLocks noChangeArrowheads="1"/>
          </p:cNvSpPr>
          <p:nvPr/>
        </p:nvSpPr>
        <p:spPr bwMode="auto">
          <a:xfrm>
            <a:off x="4930526" y="1321464"/>
            <a:ext cx="1300521" cy="523284"/>
          </a:xfrm>
          <a:prstGeom prst="wedgeRoundRectCallout">
            <a:avLst>
              <a:gd name="adj1" fmla="val -89220"/>
              <a:gd name="adj2" fmla="val 88887"/>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This phase has too many tasks.</a:t>
            </a:r>
          </a:p>
        </p:txBody>
      </p:sp>
      <p:sp>
        <p:nvSpPr>
          <p:cNvPr id="20" name="AutoShape 7">
            <a:extLst>
              <a:ext uri="{FF2B5EF4-FFF2-40B4-BE49-F238E27FC236}">
                <a16:creationId xmlns:a16="http://schemas.microsoft.com/office/drawing/2014/main" id="{720AD816-F0D1-411E-8E00-966A1FAE23EC}"/>
              </a:ext>
            </a:extLst>
          </p:cNvPr>
          <p:cNvSpPr>
            <a:spLocks noChangeArrowheads="1"/>
          </p:cNvSpPr>
          <p:nvPr/>
        </p:nvSpPr>
        <p:spPr bwMode="auto">
          <a:xfrm>
            <a:off x="2138200" y="4101198"/>
            <a:ext cx="1300521" cy="523284"/>
          </a:xfrm>
          <a:prstGeom prst="wedgeRoundRectCallout">
            <a:avLst>
              <a:gd name="adj1" fmla="val 59741"/>
              <a:gd name="adj2" fmla="val -94074"/>
              <a:gd name="adj3" fmla="val 16667"/>
            </a:avLst>
          </a:prstGeom>
          <a:solidFill>
            <a:schemeClr val="bg1"/>
          </a:solidFill>
          <a:ln w="9525">
            <a:solidFill>
              <a:schemeClr val="bg2">
                <a:lumMod val="50000"/>
              </a:schemeClr>
            </a:solidFill>
            <a:miter lim="800000"/>
            <a:headEnd/>
            <a:tailEnd/>
          </a:ln>
        </p:spPr>
        <p:txBody>
          <a:bodyPr lIns="18000" rIns="18000" anchor="ctr"/>
          <a:lstStyle/>
          <a:p>
            <a:pPr algn="ctr" eaLnBrk="1" hangingPunct="1">
              <a:defRPr/>
            </a:pPr>
            <a:r>
              <a:rPr lang="en-GB" sz="1050" dirty="0">
                <a:solidFill>
                  <a:srgbClr val="023A64"/>
                </a:solidFill>
                <a:latin typeface="Verdana" panose="020B0604030504040204" pitchFamily="34" charset="0"/>
                <a:ea typeface="Verdana" panose="020B0604030504040204" pitchFamily="34" charset="0"/>
                <a:cs typeface="Calibri" panose="020F0502020204030204" pitchFamily="34" charset="0"/>
              </a:rPr>
              <a:t>This lane has too many tasks.</a:t>
            </a:r>
          </a:p>
        </p:txBody>
      </p:sp>
      <p:pic>
        <p:nvPicPr>
          <p:cNvPr id="21" name="Picture 2" descr="C:\Users\Kalm6\AppData\Local\Temp\SNAGHTMLeedc41.PNG">
            <a:extLst>
              <a:ext uri="{FF2B5EF4-FFF2-40B4-BE49-F238E27FC236}">
                <a16:creationId xmlns:a16="http://schemas.microsoft.com/office/drawing/2014/main" id="{6AAF476D-67E3-4D1F-A81E-D24423AF2C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3658" y="4737953"/>
            <a:ext cx="3919569" cy="154696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WIP Limits</a:t>
            </a:r>
            <a:endParaRPr lang="en-GB" altLang="en-US" sz="1600" b="1" dirty="0">
              <a:solidFill>
                <a:srgbClr val="023A64"/>
              </a:solidFill>
            </a:endParaRPr>
          </a:p>
        </p:txBody>
      </p:sp>
    </p:spTree>
    <p:extLst>
      <p:ext uri="{BB962C8B-B14F-4D97-AF65-F5344CB8AC3E}">
        <p14:creationId xmlns:p14="http://schemas.microsoft.com/office/powerpoint/2010/main" val="57929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4000" b="-4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BFCAB-CF6D-45CF-9BA8-D4FFB3EEB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270" y="0"/>
            <a:ext cx="1963463" cy="524226"/>
          </a:xfrm>
          <a:prstGeom prst="rect">
            <a:avLst/>
          </a:prstGeom>
        </p:spPr>
      </p:pic>
      <p:cxnSp>
        <p:nvCxnSpPr>
          <p:cNvPr id="6" name="Straight Connector 5">
            <a:extLst>
              <a:ext uri="{FF2B5EF4-FFF2-40B4-BE49-F238E27FC236}">
                <a16:creationId xmlns:a16="http://schemas.microsoft.com/office/drawing/2014/main" id="{03F2A9E7-DE23-4CA2-B2F3-763D884C3F12}"/>
              </a:ext>
            </a:extLst>
          </p:cNvPr>
          <p:cNvCxnSpPr/>
          <p:nvPr/>
        </p:nvCxnSpPr>
        <p:spPr>
          <a:xfrm>
            <a:off x="449941" y="6357256"/>
            <a:ext cx="1129211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E249EC-036A-4C3E-AB31-5CD0868BF6BB}"/>
              </a:ext>
            </a:extLst>
          </p:cNvPr>
          <p:cNvSpPr txBox="1"/>
          <p:nvPr/>
        </p:nvSpPr>
        <p:spPr>
          <a:xfrm>
            <a:off x="449943" y="6357257"/>
            <a:ext cx="2641600" cy="369332"/>
          </a:xfrm>
          <a:prstGeom prst="rect">
            <a:avLst/>
          </a:prstGeom>
          <a:noFill/>
        </p:spPr>
        <p:txBody>
          <a:bodyPr wrap="square" rtlCol="0">
            <a:spAutoFit/>
          </a:bodyPr>
          <a:lstStyle/>
          <a:p>
            <a:r>
              <a:rPr lang="en-US" dirty="0">
                <a:hlinkClick r:id="rId4"/>
              </a:rPr>
              <a:t>www.bizsolutions365.com</a:t>
            </a:r>
            <a:endParaRPr lang="en-US" dirty="0"/>
          </a:p>
        </p:txBody>
      </p:sp>
      <p:sp>
        <p:nvSpPr>
          <p:cNvPr id="9" name="TextBox 8">
            <a:extLst>
              <a:ext uri="{FF2B5EF4-FFF2-40B4-BE49-F238E27FC236}">
                <a16:creationId xmlns:a16="http://schemas.microsoft.com/office/drawing/2014/main" id="{57695EB3-BCC0-4AD5-8455-822E1EA38644}"/>
              </a:ext>
            </a:extLst>
          </p:cNvPr>
          <p:cNvSpPr txBox="1"/>
          <p:nvPr/>
        </p:nvSpPr>
        <p:spPr>
          <a:xfrm>
            <a:off x="5617030" y="6388034"/>
            <a:ext cx="6284685" cy="338554"/>
          </a:xfrm>
          <a:prstGeom prst="rect">
            <a:avLst/>
          </a:prstGeom>
          <a:noFill/>
        </p:spPr>
        <p:txBody>
          <a:bodyPr wrap="square" rtlCol="0">
            <a:spAutoFit/>
          </a:bodyPr>
          <a:lstStyle/>
          <a:p>
            <a:r>
              <a:rPr lang="en-US" sz="1600" dirty="0" err="1"/>
              <a:t>Kanban</a:t>
            </a:r>
            <a:r>
              <a:rPr lang="en-US" sz="1600" dirty="0"/>
              <a:t> Task Manager Single supports Microsoft Office 2010 and above</a:t>
            </a:r>
          </a:p>
        </p:txBody>
      </p:sp>
      <p:sp>
        <p:nvSpPr>
          <p:cNvPr id="8" name="Text Box 5"/>
          <p:cNvSpPr txBox="1">
            <a:spLocks noChangeArrowheads="1"/>
          </p:cNvSpPr>
          <p:nvPr/>
        </p:nvSpPr>
        <p:spPr bwMode="auto">
          <a:xfrm>
            <a:off x="4120355" y="1447695"/>
            <a:ext cx="4151977" cy="20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lnSpc>
                <a:spcPct val="120000"/>
              </a:lnSpc>
              <a:spcBef>
                <a:spcPct val="0"/>
              </a:spcBef>
              <a:buFontTx/>
              <a:buNone/>
            </a:pPr>
            <a:r>
              <a:rPr lang="en-US" altLang="en-US" sz="1400" dirty="0">
                <a:solidFill>
                  <a:srgbClr val="023A64"/>
                </a:solidFill>
              </a:rPr>
              <a:t>So far you have seen the most important features of </a:t>
            </a:r>
            <a:r>
              <a:rPr lang="en-US" altLang="en-US" sz="1400" i="1" dirty="0">
                <a:solidFill>
                  <a:srgbClr val="023A64"/>
                </a:solidFill>
              </a:rPr>
              <a:t>Kanban Task Manager</a:t>
            </a:r>
            <a:r>
              <a:rPr lang="en-US" altLang="en-US" sz="1400" dirty="0">
                <a:solidFill>
                  <a:srgbClr val="023A64"/>
                </a:solidFill>
              </a:rPr>
              <a:t>. </a:t>
            </a:r>
          </a:p>
          <a:p>
            <a:pPr eaLnBrk="1" hangingPunct="1">
              <a:lnSpc>
                <a:spcPct val="120000"/>
              </a:lnSpc>
              <a:spcBef>
                <a:spcPct val="0"/>
              </a:spcBef>
              <a:buFontTx/>
              <a:buNone/>
            </a:pPr>
            <a:endParaRPr lang="en-US" altLang="en-US" sz="1400" dirty="0">
              <a:solidFill>
                <a:srgbClr val="023A64"/>
              </a:solidFill>
            </a:endParaRPr>
          </a:p>
          <a:p>
            <a:pPr eaLnBrk="1" hangingPunct="1">
              <a:lnSpc>
                <a:spcPct val="120000"/>
              </a:lnSpc>
              <a:spcBef>
                <a:spcPct val="0"/>
              </a:spcBef>
              <a:buFontTx/>
              <a:buNone/>
            </a:pPr>
            <a:r>
              <a:rPr lang="en-US" altLang="en-US" sz="1400" dirty="0">
                <a:solidFill>
                  <a:srgbClr val="023A64"/>
                </a:solidFill>
              </a:rPr>
              <a:t>The </a:t>
            </a:r>
            <a:r>
              <a:rPr lang="en-US" altLang="en-US" sz="1400" i="1" dirty="0">
                <a:solidFill>
                  <a:srgbClr val="023A64"/>
                </a:solidFill>
              </a:rPr>
              <a:t>Kanban Task Manager </a:t>
            </a:r>
            <a:r>
              <a:rPr lang="en-US" altLang="en-US" sz="1400" dirty="0">
                <a:solidFill>
                  <a:srgbClr val="023A64"/>
                </a:solidFill>
              </a:rPr>
              <a:t>configuration is reached from the kanban board.</a:t>
            </a:r>
          </a:p>
          <a:p>
            <a:pPr eaLnBrk="1" hangingPunct="1">
              <a:lnSpc>
                <a:spcPct val="120000"/>
              </a:lnSpc>
              <a:spcBef>
                <a:spcPct val="0"/>
              </a:spcBef>
              <a:buFontTx/>
              <a:buNone/>
            </a:pPr>
            <a:r>
              <a:rPr lang="en-US" altLang="en-US" sz="1400" dirty="0">
                <a:solidFill>
                  <a:srgbClr val="023A64"/>
                </a:solidFill>
              </a:rPr>
              <a:t>   </a:t>
            </a:r>
            <a:br>
              <a:rPr lang="en-GB" altLang="en-US" sz="1400" dirty="0">
                <a:solidFill>
                  <a:srgbClr val="023A64"/>
                </a:solidFill>
              </a:rPr>
            </a:br>
            <a:r>
              <a:rPr lang="en-GB" altLang="en-US" sz="1400" dirty="0">
                <a:solidFill>
                  <a:srgbClr val="023A64"/>
                </a:solidFill>
              </a:rPr>
              <a:t>Let’s continue! </a:t>
            </a:r>
            <a:r>
              <a:rPr lang="sv-SE" altLang="en-US" sz="1400" dirty="0">
                <a:solidFill>
                  <a:srgbClr val="023A64"/>
                </a:solidFill>
              </a:rPr>
              <a:t> </a:t>
            </a:r>
            <a:endParaRPr lang="en-GB" altLang="en-US" sz="1400" dirty="0">
              <a:solidFill>
                <a:srgbClr val="023A64"/>
              </a:solidFill>
            </a:endParaRPr>
          </a:p>
          <a:p>
            <a:pPr eaLnBrk="1" hangingPunct="1">
              <a:spcBef>
                <a:spcPct val="0"/>
              </a:spcBef>
              <a:buFontTx/>
              <a:buNone/>
            </a:pPr>
            <a:endParaRPr lang="en-GB" altLang="en-US" sz="900" dirty="0">
              <a:solidFill>
                <a:srgbClr val="000099"/>
              </a:solidFill>
              <a:latin typeface="Calibri" panose="020F0502020204030204" pitchFamily="34" charset="0"/>
            </a:endParaRPr>
          </a:p>
        </p:txBody>
      </p:sp>
      <p:cxnSp>
        <p:nvCxnSpPr>
          <p:cNvPr id="13" name="Straight Connector 12"/>
          <p:cNvCxnSpPr/>
          <p:nvPr/>
        </p:nvCxnSpPr>
        <p:spPr>
          <a:xfrm flipV="1">
            <a:off x="238125" y="6400800"/>
            <a:ext cx="86106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56729" y="4290331"/>
            <a:ext cx="17811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223B2F10-6C09-4773-9C14-73E4ABB3470E}"/>
              </a:ext>
            </a:extLst>
          </p:cNvPr>
          <p:cNvPicPr>
            <a:picLocks noChangeAspect="1"/>
          </p:cNvPicPr>
          <p:nvPr/>
        </p:nvPicPr>
        <p:blipFill>
          <a:blip r:embed="rId6"/>
          <a:stretch>
            <a:fillRect/>
          </a:stretch>
        </p:blipFill>
        <p:spPr>
          <a:xfrm>
            <a:off x="3543963" y="996386"/>
            <a:ext cx="5304762" cy="314286"/>
          </a:xfrm>
          <a:prstGeom prst="rect">
            <a:avLst/>
          </a:prstGeom>
        </p:spPr>
      </p:pic>
      <p:sp>
        <p:nvSpPr>
          <p:cNvPr id="11" name="Rectangle 12">
            <a:extLst>
              <a:ext uri="{FF2B5EF4-FFF2-40B4-BE49-F238E27FC236}">
                <a16:creationId xmlns:a16="http://schemas.microsoft.com/office/drawing/2014/main" id="{2502B4AB-4F85-4604-A8CB-CC1A7507E551}"/>
              </a:ext>
            </a:extLst>
          </p:cNvPr>
          <p:cNvSpPr txBox="1">
            <a:spLocks noChangeArrowheads="1"/>
          </p:cNvSpPr>
          <p:nvPr/>
        </p:nvSpPr>
        <p:spPr bwMode="auto">
          <a:xfrm>
            <a:off x="2138200" y="524226"/>
            <a:ext cx="7774059" cy="5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None/>
            </a:pPr>
            <a:r>
              <a:rPr lang="sv-SE" altLang="en-US" sz="1600" b="1" i="1" dirty="0">
                <a:solidFill>
                  <a:srgbClr val="013A64"/>
                </a:solidFill>
              </a:rPr>
              <a:t>Kanban Task Manager</a:t>
            </a:r>
            <a:r>
              <a:rPr lang="sv-SE" altLang="en-US" sz="1600" b="1" dirty="0">
                <a:solidFill>
                  <a:srgbClr val="013A64"/>
                </a:solidFill>
              </a:rPr>
              <a:t> – </a:t>
            </a:r>
            <a:r>
              <a:rPr lang="en-US" sz="1600" b="1" dirty="0">
                <a:solidFill>
                  <a:srgbClr val="023A64"/>
                </a:solidFill>
              </a:rPr>
              <a:t>configuration</a:t>
            </a:r>
            <a:endParaRPr lang="en-GB" altLang="en-US" sz="1600" b="1" dirty="0">
              <a:solidFill>
                <a:srgbClr val="023A64"/>
              </a:solidFill>
            </a:endParaRPr>
          </a:p>
        </p:txBody>
      </p:sp>
    </p:spTree>
    <p:extLst>
      <p:ext uri="{BB962C8B-B14F-4D97-AF65-F5344CB8AC3E}">
        <p14:creationId xmlns:p14="http://schemas.microsoft.com/office/powerpoint/2010/main" val="33159782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1551</Words>
  <Application>Microsoft Office PowerPoint</Application>
  <PresentationFormat>Widescreen</PresentationFormat>
  <Paragraphs>184</Paragraphs>
  <Slides>28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Verdana</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Laptop F2</dc:creator>
  <cp:lastModifiedBy>Laptop F2</cp:lastModifiedBy>
  <cp:revision>80</cp:revision>
  <dcterms:created xsi:type="dcterms:W3CDTF">2019-09-12T13:02:14Z</dcterms:created>
  <dcterms:modified xsi:type="dcterms:W3CDTF">2019-09-20T12:40:32Z</dcterms:modified>
</cp:coreProperties>
</file>