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664E-888D-4924-9A6F-32462201E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DC82B-4165-428A-AF75-4C34DC501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D3CD-1879-400D-913B-545D0240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9C35-96FB-4F8E-8154-E5134423C051}" type="datetimeFigureOut">
              <a:rPr lang="en-US" smtClean="0"/>
              <a:pPr/>
              <a:t>09/20/2019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E068-CADD-4F2B-A0BB-6F2ECDE6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569F0-B230-4C44-B76B-209C8326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D526-82AF-4E45-85A6-38104D488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8E2E7-75E6-453E-92F8-0D189F2E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E413D-A565-4C90-B5D3-99532AC85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4E0B6-6CA3-4760-8842-998797144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9C35-96FB-4F8E-8154-E5134423C051}" type="datetimeFigureOut">
              <a:rPr lang="en-US" smtClean="0"/>
              <a:pPr/>
              <a:t>09/20/2019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28027-9A07-4AA6-B476-227B1355A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3B3FB-1651-49C7-B28D-7622AD0EB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D526-82AF-4E45-85A6-38104D488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bizsolutions365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bizsolutions365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www.bizsolutions365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bizsolutions365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://www.bizsolutions365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bizsolutions365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hyperlink" Target="http://www.bizsolutions365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hyperlink" Target="http://www.bizsolutions365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://www.bizsolutions365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://www.bizsolutions365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bizsolutions365.com/" TargetMode="External"/><Relationship Id="rId4" Type="http://schemas.openxmlformats.org/officeDocument/2006/relationships/hyperlink" Target="http://www.bizsolutions365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bizsolutions365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bizsolutions365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bizsolutions365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bizsolutions365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www.bizsolutions365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bizsolutions365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bizsolutions365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www.bizsolutions365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BFCAB-CF6D-45CF-9BA8-D4FFB3EE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F2A9E7-DE23-4CA2-B2F3-763D884C3F12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E249EC-036A-4C3E-AB31-5CD0868BF6BB}"/>
              </a:ext>
            </a:extLst>
          </p:cNvPr>
          <p:cNvSpPr txBox="1"/>
          <p:nvPr/>
        </p:nvSpPr>
        <p:spPr>
          <a:xfrm>
            <a:off x="449942" y="6357256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4F819FF-0769-48E5-B5FC-05847E9FF1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8513" y="713987"/>
            <a:ext cx="6573838" cy="17785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converts Outlook e-mails to SharePoint list items</a:t>
            </a:r>
            <a:b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creates SharePoint list items from Outlook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717625-FE2C-4326-9D34-4E68B60B43E0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FB294C6-8865-4385-BBE0-58C949B8C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548" y="5743213"/>
            <a:ext cx="1457143" cy="409524"/>
          </a:xfrm>
          <a:prstGeom prst="rect">
            <a:avLst/>
          </a:prstGeom>
        </p:spPr>
      </p:pic>
      <p:sp>
        <p:nvSpPr>
          <p:cNvPr id="9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Outlook and SharePoint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EC4C345-D36F-467A-9C6A-0260B6CA1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59" y="3501205"/>
            <a:ext cx="1491122" cy="1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7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8" name="textruta 10">
            <a:extLst>
              <a:ext uri="{FF2B5EF4-FFF2-40B4-BE49-F238E27FC236}">
                <a16:creationId xmlns:a16="http://schemas.microsoft.com/office/drawing/2014/main" id="{2F3F5AA2-D26C-4E88-9EFB-47BC9A0D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786063"/>
            <a:ext cx="184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Arial" panose="020B0604020202020204" pitchFamily="34" charset="0"/>
              <a:buNone/>
            </a:pPr>
            <a:endParaRPr lang="en-US" altLang="en-US" sz="11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E9A0EF-795E-468D-B529-FCBD5FE91F95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3725790-8D10-417D-937C-A0E9241E7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80" y="892165"/>
            <a:ext cx="5900176" cy="5354424"/>
          </a:xfrm>
          <a:prstGeom prst="rect">
            <a:avLst/>
          </a:prstGeom>
        </p:spPr>
      </p:pic>
      <p:sp>
        <p:nvSpPr>
          <p:cNvPr id="19" name="Speech Bubble: Rectangle with Corners Rounded 16">
            <a:extLst>
              <a:ext uri="{FF2B5EF4-FFF2-40B4-BE49-F238E27FC236}">
                <a16:creationId xmlns:a16="http://schemas.microsoft.com/office/drawing/2014/main" id="{A53B98CD-033F-4D39-91A7-C2D64E35EAC7}"/>
              </a:ext>
            </a:extLst>
          </p:cNvPr>
          <p:cNvSpPr/>
          <p:nvPr/>
        </p:nvSpPr>
        <p:spPr>
          <a:xfrm>
            <a:off x="6928756" y="1606284"/>
            <a:ext cx="2213990" cy="1239087"/>
          </a:xfrm>
          <a:prstGeom prst="wedgeRoundRectCallout">
            <a:avLst>
              <a:gd name="adj1" fmla="val -25364"/>
              <a:gd name="adj2" fmla="val 66255"/>
              <a:gd name="adj3" fmla="val 16667"/>
            </a:avLst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rgbClr val="194D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converted e-mail will have a ticket URL, if you have enabled ‘Embed ticket URL in e-mail’ in the General Settings</a:t>
            </a:r>
          </a:p>
        </p:txBody>
      </p:sp>
      <p:sp>
        <p:nvSpPr>
          <p:cNvPr id="20" name="Rundad rektangulär 12">
            <a:extLst>
              <a:ext uri="{FF2B5EF4-FFF2-40B4-BE49-F238E27FC236}">
                <a16:creationId xmlns:a16="http://schemas.microsoft.com/office/drawing/2014/main" id="{675C6CEF-A5EF-49DC-898D-24581170DDC1}"/>
              </a:ext>
            </a:extLst>
          </p:cNvPr>
          <p:cNvSpPr/>
          <p:nvPr/>
        </p:nvSpPr>
        <p:spPr>
          <a:xfrm>
            <a:off x="2128780" y="1159926"/>
            <a:ext cx="2518579" cy="1190995"/>
          </a:xfrm>
          <a:prstGeom prst="wedgeRoundRectCallout">
            <a:avLst>
              <a:gd name="adj1" fmla="val 135610"/>
              <a:gd name="adj2" fmla="val 49447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an e-mail has been converted into a ticket, the e-mail is marked with ticket ID and date and time for conversion. </a:t>
            </a:r>
            <a:b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path to the ticket can also be added. </a:t>
            </a:r>
          </a:p>
        </p:txBody>
      </p:sp>
      <p:sp>
        <p:nvSpPr>
          <p:cNvPr id="21" name="Rundad rektangulär 13">
            <a:extLst>
              <a:ext uri="{FF2B5EF4-FFF2-40B4-BE49-F238E27FC236}">
                <a16:creationId xmlns:a16="http://schemas.microsoft.com/office/drawing/2014/main" id="{8BEAAE44-B791-4D40-8140-490B91836064}"/>
              </a:ext>
            </a:extLst>
          </p:cNvPr>
          <p:cNvSpPr/>
          <p:nvPr/>
        </p:nvSpPr>
        <p:spPr>
          <a:xfrm>
            <a:off x="2711215" y="2652713"/>
            <a:ext cx="1544263" cy="476850"/>
          </a:xfrm>
          <a:prstGeom prst="wedgeRoundRectCallout">
            <a:avLst>
              <a:gd name="adj1" fmla="val 45569"/>
              <a:gd name="adj2" fmla="val 102401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033B64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undad rektangulär 13">
            <a:extLst>
              <a:ext uri="{FF2B5EF4-FFF2-40B4-BE49-F238E27FC236}">
                <a16:creationId xmlns:a16="http://schemas.microsoft.com/office/drawing/2014/main" id="{D419BE71-E3ED-445D-9E53-A9302FA55777}"/>
              </a:ext>
            </a:extLst>
          </p:cNvPr>
          <p:cNvSpPr/>
          <p:nvPr/>
        </p:nvSpPr>
        <p:spPr>
          <a:xfrm>
            <a:off x="2297637" y="2347651"/>
            <a:ext cx="2157388" cy="920901"/>
          </a:xfrm>
          <a:prstGeom prst="wedgeRoundRectCallout">
            <a:avLst>
              <a:gd name="adj1" fmla="val 72971"/>
              <a:gd name="adj2" fmla="val 58256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icon and the ticket ID shows that the e-mail has been converted into a list item</a:t>
            </a:r>
          </a:p>
        </p:txBody>
      </p:sp>
      <p:sp>
        <p:nvSpPr>
          <p:cNvPr id="23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E-mail has been converted into a ticket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6C57C2-BB1E-4408-9CB5-A02A630F8C79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41F1E620-CAE6-440C-A567-4244226F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91" y="5178404"/>
            <a:ext cx="2511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BF34CF-281B-49A7-B44F-EBD37956A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97" y="881128"/>
            <a:ext cx="6373436" cy="4180671"/>
          </a:xfrm>
          <a:prstGeom prst="rect">
            <a:avLst/>
          </a:prstGeom>
        </p:spPr>
      </p:pic>
      <p:sp>
        <p:nvSpPr>
          <p:cNvPr id="18" name="Rundad rektangulär 17">
            <a:extLst>
              <a:ext uri="{FF2B5EF4-FFF2-40B4-BE49-F238E27FC236}">
                <a16:creationId xmlns:a16="http://schemas.microsoft.com/office/drawing/2014/main" id="{929E4C5B-028F-4475-A74F-273A97281188}"/>
              </a:ext>
            </a:extLst>
          </p:cNvPr>
          <p:cNvSpPr/>
          <p:nvPr/>
        </p:nvSpPr>
        <p:spPr>
          <a:xfrm>
            <a:off x="3322082" y="2591204"/>
            <a:ext cx="3078714" cy="982662"/>
          </a:xfrm>
          <a:prstGeom prst="wedgeRoundRectCallout">
            <a:avLst>
              <a:gd name="adj1" fmla="val -13589"/>
              <a:gd name="adj2" fmla="val -115664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If you monitor several folders, select one SharePoint list for each folder and let </a:t>
            </a:r>
            <a:r>
              <a:rPr lang="en-US" sz="1050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E-mail Converter </a:t>
            </a: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automatically distribute the incoming mail</a:t>
            </a:r>
            <a:r>
              <a:rPr lang="en-US" sz="105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.  </a:t>
            </a:r>
          </a:p>
        </p:txBody>
      </p:sp>
      <p:sp>
        <p:nvSpPr>
          <p:cNvPr id="19" name="Rundad rektangulär 12">
            <a:extLst>
              <a:ext uri="{FF2B5EF4-FFF2-40B4-BE49-F238E27FC236}">
                <a16:creationId xmlns:a16="http://schemas.microsoft.com/office/drawing/2014/main" id="{DD8EEE38-1E79-429F-8BEC-5B36B3AE93E5}"/>
              </a:ext>
            </a:extLst>
          </p:cNvPr>
          <p:cNvSpPr/>
          <p:nvPr/>
        </p:nvSpPr>
        <p:spPr>
          <a:xfrm>
            <a:off x="2187019" y="3617406"/>
            <a:ext cx="1756061" cy="511175"/>
          </a:xfrm>
          <a:prstGeom prst="wedgeRoundRectCallout">
            <a:avLst>
              <a:gd name="adj1" fmla="val 39365"/>
              <a:gd name="adj2" fmla="val 86247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this box for automatic e-mail conversion.</a:t>
            </a:r>
          </a:p>
        </p:txBody>
      </p:sp>
      <p:sp>
        <p:nvSpPr>
          <p:cNvPr id="20" name="Rundad rektangulär 14">
            <a:extLst>
              <a:ext uri="{FF2B5EF4-FFF2-40B4-BE49-F238E27FC236}">
                <a16:creationId xmlns:a16="http://schemas.microsoft.com/office/drawing/2014/main" id="{78549887-FE70-4784-BFF8-1BF43D82F35E}"/>
              </a:ext>
            </a:extLst>
          </p:cNvPr>
          <p:cNvSpPr/>
          <p:nvPr/>
        </p:nvSpPr>
        <p:spPr>
          <a:xfrm>
            <a:off x="4543378" y="5526861"/>
            <a:ext cx="1504950" cy="461962"/>
          </a:xfrm>
          <a:prstGeom prst="wedgeRoundRectCallout">
            <a:avLst>
              <a:gd name="adj1" fmla="val -29853"/>
              <a:gd name="adj2" fmla="val -27840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033B64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undad rektangulär 14">
            <a:extLst>
              <a:ext uri="{FF2B5EF4-FFF2-40B4-BE49-F238E27FC236}">
                <a16:creationId xmlns:a16="http://schemas.microsoft.com/office/drawing/2014/main" id="{2CE4A87C-D7C4-4EA2-8029-F05E35ED968F}"/>
              </a:ext>
            </a:extLst>
          </p:cNvPr>
          <p:cNvSpPr/>
          <p:nvPr/>
        </p:nvSpPr>
        <p:spPr>
          <a:xfrm>
            <a:off x="4543378" y="5526861"/>
            <a:ext cx="1504950" cy="461962"/>
          </a:xfrm>
          <a:prstGeom prst="wedgeRoundRectCallout">
            <a:avLst>
              <a:gd name="adj1" fmla="val 87901"/>
              <a:gd name="adj2" fmla="val -25537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a Public folder or Mailbox.</a:t>
            </a:r>
          </a:p>
        </p:txBody>
      </p:sp>
      <p:sp>
        <p:nvSpPr>
          <p:cNvPr id="22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Automatic e-mail conversion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7ECB3C-F74B-4935-861C-B7EE24ED4424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0DA8302F-1A1C-490A-9376-8093EBD0B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57" y="1349375"/>
            <a:ext cx="1512491" cy="27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undad rektangulär 14">
            <a:extLst>
              <a:ext uri="{FF2B5EF4-FFF2-40B4-BE49-F238E27FC236}">
                <a16:creationId xmlns:a16="http://schemas.microsoft.com/office/drawing/2014/main" id="{1CEFCD11-6FF7-4EA4-97CE-ED69CA9BF799}"/>
              </a:ext>
            </a:extLst>
          </p:cNvPr>
          <p:cNvSpPr/>
          <p:nvPr/>
        </p:nvSpPr>
        <p:spPr>
          <a:xfrm>
            <a:off x="8147101" y="1816101"/>
            <a:ext cx="1998978" cy="576370"/>
          </a:xfrm>
          <a:prstGeom prst="wedgeRoundRectCallout">
            <a:avLst>
              <a:gd name="adj1" fmla="val -64479"/>
              <a:gd name="adj2" fmla="val -9719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check this box in the General Settings dialog …</a:t>
            </a:r>
            <a:endParaRPr lang="en-US" sz="105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3F61E266-BE6C-419C-9BC5-3597830B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3365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48153D-5B20-4EA5-88D6-F5565F452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68" y="877752"/>
            <a:ext cx="3645424" cy="5386524"/>
          </a:xfrm>
          <a:prstGeom prst="rect">
            <a:avLst/>
          </a:prstGeom>
        </p:spPr>
      </p:pic>
      <p:sp>
        <p:nvSpPr>
          <p:cNvPr id="20" name="Rundad rektangulär 15">
            <a:extLst>
              <a:ext uri="{FF2B5EF4-FFF2-40B4-BE49-F238E27FC236}">
                <a16:creationId xmlns:a16="http://schemas.microsoft.com/office/drawing/2014/main" id="{DBADE20D-3C43-4CCD-B24B-E1369AF6919B}"/>
              </a:ext>
            </a:extLst>
          </p:cNvPr>
          <p:cNvSpPr/>
          <p:nvPr/>
        </p:nvSpPr>
        <p:spPr>
          <a:xfrm>
            <a:off x="5160720" y="1287464"/>
            <a:ext cx="1770753" cy="816822"/>
          </a:xfrm>
          <a:prstGeom prst="wedgeRoundRectCallout">
            <a:avLst>
              <a:gd name="adj1" fmla="val -94900"/>
              <a:gd name="adj2" fmla="val 22813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e-mails about the same case will be gathered in the same ticket if you...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07ABB1-B8D1-49F9-86B3-C36465495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37" y="5803829"/>
            <a:ext cx="2691226" cy="460446"/>
          </a:xfrm>
          <a:prstGeom prst="rect">
            <a:avLst/>
          </a:prstGeom>
        </p:spPr>
      </p:pic>
      <p:sp>
        <p:nvSpPr>
          <p:cNvPr id="22" name="Rundad rektangulär 13">
            <a:extLst>
              <a:ext uri="{FF2B5EF4-FFF2-40B4-BE49-F238E27FC236}">
                <a16:creationId xmlns:a16="http://schemas.microsoft.com/office/drawing/2014/main" id="{202F6A59-D83E-48AC-929E-B68E0155ABC8}"/>
              </a:ext>
            </a:extLst>
          </p:cNvPr>
          <p:cNvSpPr/>
          <p:nvPr/>
        </p:nvSpPr>
        <p:spPr>
          <a:xfrm>
            <a:off x="5782521" y="3735389"/>
            <a:ext cx="2364580" cy="955674"/>
          </a:xfrm>
          <a:prstGeom prst="wedgeRoundRectCallout">
            <a:avLst>
              <a:gd name="adj1" fmla="val -94952"/>
              <a:gd name="adj2" fmla="val 2390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image shows the order of entries when you use the Description field for both the first e-mail and the threading field. 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0A66EE-D13F-465C-91A1-963193A779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689" y="2815045"/>
            <a:ext cx="2426244" cy="1684892"/>
          </a:xfrm>
          <a:prstGeom prst="rect">
            <a:avLst/>
          </a:prstGeom>
        </p:spPr>
      </p:pic>
      <p:sp>
        <p:nvSpPr>
          <p:cNvPr id="24" name="Rundad rektangulär 13">
            <a:extLst>
              <a:ext uri="{FF2B5EF4-FFF2-40B4-BE49-F238E27FC236}">
                <a16:creationId xmlns:a16="http://schemas.microsoft.com/office/drawing/2014/main" id="{FBA1E46C-802D-473B-8AE9-A784ABE6CC60}"/>
              </a:ext>
            </a:extLst>
          </p:cNvPr>
          <p:cNvSpPr/>
          <p:nvPr/>
        </p:nvSpPr>
        <p:spPr>
          <a:xfrm>
            <a:off x="6400797" y="2733521"/>
            <a:ext cx="1826474" cy="735057"/>
          </a:xfrm>
          <a:prstGeom prst="wedgeRoundRectCallout">
            <a:avLst>
              <a:gd name="adj1" fmla="val 68579"/>
              <a:gd name="adj2" fmla="val 91682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and select list and column for the e-mail thread in the List Settings dialog</a:t>
            </a: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050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sp>
        <p:nvSpPr>
          <p:cNvPr id="25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E-mail Threading</a:t>
            </a:r>
          </a:p>
        </p:txBody>
      </p:sp>
      <p:sp>
        <p:nvSpPr>
          <p:cNvPr id="15" name="Rundad rektangulär 15">
            <a:extLst>
              <a:ext uri="{FF2B5EF4-FFF2-40B4-BE49-F238E27FC236}">
                <a16:creationId xmlns:a16="http://schemas.microsoft.com/office/drawing/2014/main" id="{C26E70DE-7221-49F3-A8B7-D5D7795687C8}"/>
              </a:ext>
            </a:extLst>
          </p:cNvPr>
          <p:cNvSpPr/>
          <p:nvPr/>
        </p:nvSpPr>
        <p:spPr>
          <a:xfrm>
            <a:off x="6733431" y="4805363"/>
            <a:ext cx="2548351" cy="893979"/>
          </a:xfrm>
          <a:prstGeom prst="wedgeRoundRectCallout">
            <a:avLst>
              <a:gd name="adj1" fmla="val -21794"/>
              <a:gd name="adj2" fmla="val 79717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you use the E-mail Threading feature, </a:t>
            </a:r>
            <a:r>
              <a:rPr lang="en-US" sz="1050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 Converter </a:t>
            </a: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adds the ticket ID in the Subject of the e-mail, to identify its SharePoint item ID.</a:t>
            </a:r>
            <a:endParaRPr lang="en-US" sz="1050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FDBDF0-5C4C-4791-B79B-8521728470E4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3BBAE48-97B4-46A8-8C3D-69D3D4F30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61" y="891216"/>
            <a:ext cx="8082151" cy="5334220"/>
          </a:xfrm>
          <a:prstGeom prst="rect">
            <a:avLst/>
          </a:prstGeom>
        </p:spPr>
      </p:pic>
      <p:sp>
        <p:nvSpPr>
          <p:cNvPr id="16" name="Rundad rektangulär 15">
            <a:extLst>
              <a:ext uri="{FF2B5EF4-FFF2-40B4-BE49-F238E27FC236}">
                <a16:creationId xmlns:a16="http://schemas.microsoft.com/office/drawing/2014/main" id="{53D9D519-C131-41F1-9454-F3FD32E9A909}"/>
              </a:ext>
            </a:extLst>
          </p:cNvPr>
          <p:cNvSpPr/>
          <p:nvPr/>
        </p:nvSpPr>
        <p:spPr>
          <a:xfrm>
            <a:off x="6282328" y="4544984"/>
            <a:ext cx="1590805" cy="516176"/>
          </a:xfrm>
          <a:prstGeom prst="wedgeRoundRectCallout">
            <a:avLst>
              <a:gd name="adj1" fmla="val 22673"/>
              <a:gd name="adj2" fmla="val 171668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2. Show the tickets in the selected list.</a:t>
            </a:r>
            <a:endParaRPr lang="en-US" sz="1050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sp>
        <p:nvSpPr>
          <p:cNvPr id="17" name="Rundad rektangulär 15">
            <a:extLst>
              <a:ext uri="{FF2B5EF4-FFF2-40B4-BE49-F238E27FC236}">
                <a16:creationId xmlns:a16="http://schemas.microsoft.com/office/drawing/2014/main" id="{C11EF531-18F3-4D42-9603-2A70CE35FC13}"/>
              </a:ext>
            </a:extLst>
          </p:cNvPr>
          <p:cNvSpPr/>
          <p:nvPr/>
        </p:nvSpPr>
        <p:spPr>
          <a:xfrm>
            <a:off x="3579317" y="3695179"/>
            <a:ext cx="1315070" cy="543960"/>
          </a:xfrm>
          <a:prstGeom prst="wedgeRoundRectCallout">
            <a:avLst>
              <a:gd name="adj1" fmla="val -136039"/>
              <a:gd name="adj2" fmla="val 14721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Select  Parent Ticket </a:t>
            </a:r>
          </a:p>
        </p:txBody>
      </p:sp>
      <p:sp>
        <p:nvSpPr>
          <p:cNvPr id="18" name="Rundad rektangulär 14">
            <a:extLst>
              <a:ext uri="{FF2B5EF4-FFF2-40B4-BE49-F238E27FC236}">
                <a16:creationId xmlns:a16="http://schemas.microsoft.com/office/drawing/2014/main" id="{3B01FFFF-112F-4CDA-89CD-1BB2E121E972}"/>
              </a:ext>
            </a:extLst>
          </p:cNvPr>
          <p:cNvSpPr/>
          <p:nvPr/>
        </p:nvSpPr>
        <p:spPr>
          <a:xfrm>
            <a:off x="872595" y="2391448"/>
            <a:ext cx="1428750" cy="428625"/>
          </a:xfrm>
          <a:prstGeom prst="wedgeRoundRectCallout">
            <a:avLst>
              <a:gd name="adj1" fmla="val 55894"/>
              <a:gd name="adj2" fmla="val 112262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33B64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undad rektangulär 13">
            <a:extLst>
              <a:ext uri="{FF2B5EF4-FFF2-40B4-BE49-F238E27FC236}">
                <a16:creationId xmlns:a16="http://schemas.microsoft.com/office/drawing/2014/main" id="{99869C67-AF14-4A7F-A778-8BED0ACD82B6}"/>
              </a:ext>
            </a:extLst>
          </p:cNvPr>
          <p:cNvSpPr/>
          <p:nvPr/>
        </p:nvSpPr>
        <p:spPr>
          <a:xfrm>
            <a:off x="5313933" y="2780690"/>
            <a:ext cx="1763798" cy="563759"/>
          </a:xfrm>
          <a:prstGeom prst="wedgeRoundRectCallout">
            <a:avLst>
              <a:gd name="adj1" fmla="val -85382"/>
              <a:gd name="adj2" fmla="val 1298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Select tickets to merge</a:t>
            </a:r>
          </a:p>
        </p:txBody>
      </p:sp>
      <p:sp>
        <p:nvSpPr>
          <p:cNvPr id="22" name="Rundad rektangulär 14">
            <a:extLst>
              <a:ext uri="{FF2B5EF4-FFF2-40B4-BE49-F238E27FC236}">
                <a16:creationId xmlns:a16="http://schemas.microsoft.com/office/drawing/2014/main" id="{E0E1E51D-0CB3-4AF5-9C36-B7A70B12623B}"/>
              </a:ext>
            </a:extLst>
          </p:cNvPr>
          <p:cNvSpPr/>
          <p:nvPr/>
        </p:nvSpPr>
        <p:spPr>
          <a:xfrm>
            <a:off x="872595" y="2391449"/>
            <a:ext cx="1428750" cy="428625"/>
          </a:xfrm>
          <a:prstGeom prst="wedgeRoundRectCallout">
            <a:avLst>
              <a:gd name="adj1" fmla="val 50023"/>
              <a:gd name="adj2" fmla="val -1147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Select list and fields to merge</a:t>
            </a:r>
          </a:p>
        </p:txBody>
      </p:sp>
      <p:sp>
        <p:nvSpPr>
          <p:cNvPr id="23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– 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Merge Tickets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B73938-BC1D-4448-9FE8-6A99516C3FE0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>
            <a:extLst>
              <a:ext uri="{FF2B5EF4-FFF2-40B4-BE49-F238E27FC236}">
                <a16:creationId xmlns:a16="http://schemas.microsoft.com/office/drawing/2014/main" id="{27A806C6-48B3-4D8B-9130-2245F220D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6" y="876822"/>
            <a:ext cx="11525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383B13-378C-4902-A4BA-F723D589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03" y="876822"/>
            <a:ext cx="8201037" cy="5386192"/>
          </a:xfrm>
          <a:prstGeom prst="rect">
            <a:avLst/>
          </a:prstGeom>
        </p:spPr>
      </p:pic>
      <p:sp>
        <p:nvSpPr>
          <p:cNvPr id="17" name="Rundad rektangulär 13">
            <a:extLst>
              <a:ext uri="{FF2B5EF4-FFF2-40B4-BE49-F238E27FC236}">
                <a16:creationId xmlns:a16="http://schemas.microsoft.com/office/drawing/2014/main" id="{47C50304-11BA-4CD3-8481-45CDBD9DD7A3}"/>
              </a:ext>
            </a:extLst>
          </p:cNvPr>
          <p:cNvSpPr/>
          <p:nvPr/>
        </p:nvSpPr>
        <p:spPr>
          <a:xfrm>
            <a:off x="3635896" y="2132856"/>
            <a:ext cx="1787874" cy="460032"/>
          </a:xfrm>
          <a:prstGeom prst="wedgeRoundRectCallout">
            <a:avLst>
              <a:gd name="adj1" fmla="val -75533"/>
              <a:gd name="adj2" fmla="val 110274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default list for manual conversion</a:t>
            </a:r>
          </a:p>
        </p:txBody>
      </p:sp>
      <p:sp>
        <p:nvSpPr>
          <p:cNvPr id="19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– 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General Settings dialog gives more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BFCAB-CF6D-45CF-9BA8-D4FFB3EE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F2A9E7-DE23-4CA2-B2F3-763D884C3F12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E249EC-036A-4C3E-AB31-5CD0868BF6BB}"/>
              </a:ext>
            </a:extLst>
          </p:cNvPr>
          <p:cNvSpPr txBox="1"/>
          <p:nvPr/>
        </p:nvSpPr>
        <p:spPr>
          <a:xfrm>
            <a:off x="449942" y="6357256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4FB2BAD-D44A-4768-99A4-6A6E3AF9B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132" y="911352"/>
            <a:ext cx="8580329" cy="17565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The </a:t>
            </a:r>
            <a:r>
              <a:rPr lang="en-US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E-mail Converter </a:t>
            </a: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report is useful for managers who want to see what kind of problems are reported, how problem solving time is distributed, what problems different staff has been working with etc. </a:t>
            </a:r>
            <a:b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</a:br>
            <a:b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</a:b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The report can be reached from the </a:t>
            </a:r>
            <a:r>
              <a:rPr lang="en-US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E-mail Converter </a:t>
            </a: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toolbar in Outlook</a:t>
            </a:r>
            <a:r>
              <a:rPr lang="en-GB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042547-622E-4B2F-A06D-1C4CE2F372FD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51EC6-1FB0-4316-9A4E-35B54A143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42" y="1077343"/>
            <a:ext cx="1676190" cy="885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B294C6-8865-4385-BBE0-58C949B8C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548" y="5743213"/>
            <a:ext cx="1457143" cy="40952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EC4C345-D36F-467A-9C6A-0260B6CA1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59" y="3501205"/>
            <a:ext cx="1491122" cy="1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Repoet</a:t>
            </a:r>
          </a:p>
        </p:txBody>
      </p:sp>
    </p:spTree>
    <p:extLst>
      <p:ext uri="{BB962C8B-B14F-4D97-AF65-F5344CB8AC3E}">
        <p14:creationId xmlns:p14="http://schemas.microsoft.com/office/powerpoint/2010/main" val="331597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8" name="textruta 11">
            <a:extLst>
              <a:ext uri="{FF2B5EF4-FFF2-40B4-BE49-F238E27FC236}">
                <a16:creationId xmlns:a16="http://schemas.microsoft.com/office/drawing/2014/main" id="{DF274693-A3C7-4C28-A36E-17DBE22F3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786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FBED38-9E80-45BE-9CF7-A281DAD1D3C2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746E5DC-3D18-4688-8B94-C14C13F52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91" y="878004"/>
            <a:ext cx="8193904" cy="5385009"/>
          </a:xfrm>
          <a:prstGeom prst="rect">
            <a:avLst/>
          </a:prstGeom>
        </p:spPr>
      </p:pic>
      <p:sp>
        <p:nvSpPr>
          <p:cNvPr id="17" name="Rundad rektangulär 12">
            <a:extLst>
              <a:ext uri="{FF2B5EF4-FFF2-40B4-BE49-F238E27FC236}">
                <a16:creationId xmlns:a16="http://schemas.microsoft.com/office/drawing/2014/main" id="{2834FB5B-BFF2-48BB-9CC8-4E39501CFBCF}"/>
              </a:ext>
            </a:extLst>
          </p:cNvPr>
          <p:cNvSpPr/>
          <p:nvPr/>
        </p:nvSpPr>
        <p:spPr>
          <a:xfrm>
            <a:off x="6494550" y="3876376"/>
            <a:ext cx="2073253" cy="894755"/>
          </a:xfrm>
          <a:prstGeom prst="wedgeRoundRectCallout">
            <a:avLst>
              <a:gd name="adj1" fmla="val -35942"/>
              <a:gd name="adj2" fmla="val 171210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Click on the Report button to see the data in Excel, where you can manipulate it with all the standard Excel tools.</a:t>
            </a:r>
            <a:endParaRPr lang="sv-SE" sz="1050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undad rektangulär 13">
            <a:extLst>
              <a:ext uri="{FF2B5EF4-FFF2-40B4-BE49-F238E27FC236}">
                <a16:creationId xmlns:a16="http://schemas.microsoft.com/office/drawing/2014/main" id="{EA1085BE-4801-4082-B776-DE5D8A93887F}"/>
              </a:ext>
            </a:extLst>
          </p:cNvPr>
          <p:cNvSpPr/>
          <p:nvPr/>
        </p:nvSpPr>
        <p:spPr>
          <a:xfrm>
            <a:off x="5093327" y="1710119"/>
            <a:ext cx="1599109" cy="910158"/>
          </a:xfrm>
          <a:prstGeom prst="wedgeRoundRectCallout">
            <a:avLst>
              <a:gd name="adj1" fmla="val -104365"/>
              <a:gd name="adj2" fmla="val -1784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 SharePoint list and the fields you want to analyze.</a:t>
            </a:r>
            <a:endParaRPr lang="sv-SE" sz="105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Repoet – Select SharePoint fields to study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6" name="textruta 11">
            <a:extLst>
              <a:ext uri="{FF2B5EF4-FFF2-40B4-BE49-F238E27FC236}">
                <a16:creationId xmlns:a16="http://schemas.microsoft.com/office/drawing/2014/main" id="{75F6AEDD-4E73-4B00-9A57-58B6007D8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786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BBA2FC-3B47-4443-B21E-29133970CFC8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AC21AC-DE61-46CE-8E05-97AF5B35F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2" y="887125"/>
            <a:ext cx="6072569" cy="5363363"/>
          </a:xfrm>
          <a:prstGeom prst="rect">
            <a:avLst/>
          </a:prstGeom>
        </p:spPr>
      </p:pic>
      <p:sp>
        <p:nvSpPr>
          <p:cNvPr id="14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Repoet – The Excel report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18A63CC-22DA-401C-A93A-9773C5EB0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63" y="889348"/>
            <a:ext cx="8131820" cy="53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11">
            <a:extLst>
              <a:ext uri="{FF2B5EF4-FFF2-40B4-BE49-F238E27FC236}">
                <a16:creationId xmlns:a16="http://schemas.microsoft.com/office/drawing/2014/main" id="{8DDFEED1-2C63-430E-8A71-1ED6ABFE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7860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" name="Rundad rektangulär 12">
            <a:extLst>
              <a:ext uri="{FF2B5EF4-FFF2-40B4-BE49-F238E27FC236}">
                <a16:creationId xmlns:a16="http://schemas.microsoft.com/office/drawing/2014/main" id="{F10F1454-1382-454D-B302-6AA8D6C3BE20}"/>
              </a:ext>
            </a:extLst>
          </p:cNvPr>
          <p:cNvSpPr/>
          <p:nvPr/>
        </p:nvSpPr>
        <p:spPr>
          <a:xfrm>
            <a:off x="7077731" y="1333129"/>
            <a:ext cx="2546020" cy="1086075"/>
          </a:xfrm>
          <a:prstGeom prst="wedgeRoundRectCallout">
            <a:avLst>
              <a:gd name="adj1" fmla="val -69071"/>
              <a:gd name="adj2" fmla="val 69893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caller departments and created dates have been combined in a graph that shows number of tickets created for each department during a selected period.</a:t>
            </a:r>
            <a:endParaRPr lang="sv-SE" sz="1050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51472F-B2D5-4C43-9587-83E52DA8AAFB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Repoet - Data used in graph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F5BFCE8-47BA-4E1E-A0BC-3F9CA8EE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289" y="877752"/>
            <a:ext cx="604507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 for watching this slide show!</a:t>
            </a:r>
            <a:b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will find more information about </a:t>
            </a:r>
            <a:r>
              <a:rPr lang="en-US" sz="1600" i="1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 Converter </a:t>
            </a: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 the bizsolutions365.com website. </a:t>
            </a:r>
            <a:b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 dirty="0">
              <a:solidFill>
                <a:srgbClr val="023A6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you can also download the latest version of the software and try it for 30 days without any obligations. </a:t>
            </a:r>
            <a:b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 are welcome to visit </a:t>
            </a: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http://bizsolutions365.</a:t>
            </a:r>
            <a:r>
              <a:rPr lang="en-US" sz="160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</a:t>
            </a:r>
            <a:r>
              <a:rPr lang="en-US" sz="160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1600" dirty="0">
                <a:solidFill>
                  <a:srgbClr val="023A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 more!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ED3270-2474-4411-97F1-F97851E965B5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info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B294C6-8865-4385-BBE0-58C949B8C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5548" y="5743213"/>
            <a:ext cx="1457143" cy="409524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EC4C345-D36F-467A-9C6A-0260B6CA1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69" y="4078952"/>
            <a:ext cx="1491122" cy="1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BFCAB-CF6D-45CF-9BA8-D4FFB3EE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F2A9E7-DE23-4CA2-B2F3-763D884C3F12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E249EC-036A-4C3E-AB31-5CD0868BF6BB}"/>
              </a:ext>
            </a:extLst>
          </p:cNvPr>
          <p:cNvSpPr txBox="1"/>
          <p:nvPr/>
        </p:nvSpPr>
        <p:spPr>
          <a:xfrm>
            <a:off x="449942" y="6357256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9" name="textruta 9">
            <a:extLst>
              <a:ext uri="{FF2B5EF4-FFF2-40B4-BE49-F238E27FC236}">
                <a16:creationId xmlns:a16="http://schemas.microsoft.com/office/drawing/2014/main" id="{B9DDA7AF-E0EB-4419-A568-9F77FDFBB941}"/>
              </a:ext>
            </a:extLst>
          </p:cNvPr>
          <p:cNvSpPr txBox="1"/>
          <p:nvPr/>
        </p:nvSpPr>
        <p:spPr>
          <a:xfrm>
            <a:off x="1478071" y="1000366"/>
            <a:ext cx="775890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 this slideshow presentation of </a:t>
            </a:r>
            <a:r>
              <a:rPr lang="en-US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 Outlook add-in that publishes e-mails to SharePoint or creates new SharePoint list items from Outlook. It is often used for cooperation on issue tracking and user support.</a:t>
            </a:r>
            <a:b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</a:t>
            </a: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built on Microsoft Outlook and SharePoint, which gives this application superior qualities when it comes to features and customization possibilities. It also makes </a:t>
            </a:r>
            <a:r>
              <a:rPr lang="en-US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</a:t>
            </a: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very easy to use and configure.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I will start with showing you a default SharePoint list, and then I will explain how </a:t>
            </a:r>
            <a:r>
              <a:rPr lang="en-US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</a:t>
            </a: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connects Outlook and SharePoint and thereby enhances both products.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Finally I will inform about the integrated statistics and reporting tool.</a:t>
            </a:r>
            <a:br>
              <a:rPr lang="en-US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</a:br>
            <a:endParaRPr lang="en-US" dirty="0">
              <a:solidFill>
                <a:srgbClr val="033B64"/>
              </a:solidFill>
              <a:latin typeface="Verdana" panose="020B0604030504040204" pitchFamily="34" charset="0"/>
              <a:ea typeface="Verdana" panose="020B0604030504040204" pitchFamily="34" charset="0"/>
              <a:cs typeface="Verdana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EE8965-296A-4445-9561-3236327A13CB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:\Users\Kate\AppData\Local\Temp\SNAGHTML2c458dd5.PNG">
            <a:extLst>
              <a:ext uri="{FF2B5EF4-FFF2-40B4-BE49-F238E27FC236}">
                <a16:creationId xmlns:a16="http://schemas.microsoft.com/office/drawing/2014/main" id="{AD59707F-8426-4D82-8915-AA38E821C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981" y="2645165"/>
            <a:ext cx="2505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Outlook and SharePoint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1597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ABB3571-BF5B-4D7B-BB15-D6F7256D5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67" y="894155"/>
            <a:ext cx="4529381" cy="52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ndad rektangulär 11">
            <a:extLst>
              <a:ext uri="{FF2B5EF4-FFF2-40B4-BE49-F238E27FC236}">
                <a16:creationId xmlns:a16="http://schemas.microsoft.com/office/drawing/2014/main" id="{09D9D5EE-AD2D-4A9D-ABCD-318ED22BD712}"/>
              </a:ext>
            </a:extLst>
          </p:cNvPr>
          <p:cNvSpPr/>
          <p:nvPr/>
        </p:nvSpPr>
        <p:spPr>
          <a:xfrm>
            <a:off x="8373123" y="2699794"/>
            <a:ext cx="2324101" cy="1158097"/>
          </a:xfrm>
          <a:prstGeom prst="wedgeRoundRectCallout">
            <a:avLst>
              <a:gd name="adj1" fmla="val -70595"/>
              <a:gd name="adj2" fmla="val -24961"/>
              <a:gd name="adj3" fmla="val 16667"/>
            </a:avLst>
          </a:prstGeom>
          <a:solidFill>
            <a:schemeClr val="bg1"/>
          </a:solidFill>
          <a:ln w="9525">
            <a:solidFill>
              <a:srgbClr val="83878A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item is from a SharePoint list that is NOT connected to </a:t>
            </a:r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en-US" sz="10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There are endless possibilities to customize the lists, but there is NO connection to Outlook.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E78CDA-D58D-408F-917E-9681DF3D52EB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SharePoint list ites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6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Ticket example, SharePoint list connected to Outlook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B82914-486D-4A7F-B425-668369AE8F9B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8C4B6EE1-28A4-40A1-BF50-6F185527A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58" y="889888"/>
            <a:ext cx="4498088" cy="534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ruta 10">
            <a:extLst>
              <a:ext uri="{FF2B5EF4-FFF2-40B4-BE49-F238E27FC236}">
                <a16:creationId xmlns:a16="http://schemas.microsoft.com/office/drawing/2014/main" id="{DF0D07C5-BC17-437C-9EE0-465655CB25BD}"/>
              </a:ext>
            </a:extLst>
          </p:cNvPr>
          <p:cNvSpPr txBox="1"/>
          <p:nvPr/>
        </p:nvSpPr>
        <p:spPr>
          <a:xfrm>
            <a:off x="5599896" y="1062909"/>
            <a:ext cx="2643575" cy="738664"/>
          </a:xfrm>
          <a:prstGeom prst="rect">
            <a:avLst/>
          </a:prstGeom>
          <a:noFill/>
          <a:ln>
            <a:solidFill>
              <a:srgbClr val="83878A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For </a:t>
            </a:r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E-mail Converter</a:t>
            </a:r>
            <a:r>
              <a:rPr lang="sv-SE" sz="10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 you can use the SharePoint Task list, the Issue tracking list or any other list that suits your needs. </a:t>
            </a:r>
          </a:p>
        </p:txBody>
      </p:sp>
      <p:sp>
        <p:nvSpPr>
          <p:cNvPr id="17" name="Rundad rektangulär 11">
            <a:extLst>
              <a:ext uri="{FF2B5EF4-FFF2-40B4-BE49-F238E27FC236}">
                <a16:creationId xmlns:a16="http://schemas.microsoft.com/office/drawing/2014/main" id="{FC7D21EB-150F-4253-82C8-E70079BF23CE}"/>
              </a:ext>
            </a:extLst>
          </p:cNvPr>
          <p:cNvSpPr/>
          <p:nvPr/>
        </p:nvSpPr>
        <p:spPr>
          <a:xfrm>
            <a:off x="1640909" y="3714207"/>
            <a:ext cx="1762626" cy="839787"/>
          </a:xfrm>
          <a:prstGeom prst="wedgeRoundRectCallout">
            <a:avLst>
              <a:gd name="adj1" fmla="val 66511"/>
              <a:gd name="adj2" fmla="val -24510"/>
              <a:gd name="adj3" fmla="val 16667"/>
            </a:avLst>
          </a:prstGeom>
          <a:solidFill>
            <a:schemeClr val="bg1"/>
          </a:solidFill>
          <a:ln w="9525">
            <a:solidFill>
              <a:srgbClr val="83878A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Formatting, links, attachments and embedded images are transferred from the e-mail.</a:t>
            </a:r>
          </a:p>
        </p:txBody>
      </p:sp>
      <p:sp>
        <p:nvSpPr>
          <p:cNvPr id="18" name="Rundad rektangulär 11">
            <a:extLst>
              <a:ext uri="{FF2B5EF4-FFF2-40B4-BE49-F238E27FC236}">
                <a16:creationId xmlns:a16="http://schemas.microsoft.com/office/drawing/2014/main" id="{7AE124C0-23A7-4CA6-8834-063F4F0DE6D7}"/>
              </a:ext>
            </a:extLst>
          </p:cNvPr>
          <p:cNvSpPr/>
          <p:nvPr/>
        </p:nvSpPr>
        <p:spPr>
          <a:xfrm>
            <a:off x="8561017" y="2774949"/>
            <a:ext cx="1935793" cy="726051"/>
          </a:xfrm>
          <a:prstGeom prst="wedgeRoundRectCallout">
            <a:avLst>
              <a:gd name="adj1" fmla="val -70595"/>
              <a:gd name="adj2" fmla="val -24961"/>
              <a:gd name="adj3" fmla="val 16667"/>
            </a:avLst>
          </a:prstGeom>
          <a:solidFill>
            <a:schemeClr val="bg1"/>
          </a:solidFill>
          <a:ln w="9525">
            <a:solidFill>
              <a:srgbClr val="83878A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item is from a SharePoint list connected to Outlook with </a:t>
            </a:r>
            <a:r>
              <a:rPr lang="en-US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en-US" sz="105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B00104-7A70-48C3-8194-80AA7E329E68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115FF04-08D9-47C7-83B5-2640D7921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4" y="890277"/>
            <a:ext cx="8165949" cy="5379235"/>
          </a:xfrm>
          <a:prstGeom prst="rect">
            <a:avLst/>
          </a:prstGeom>
        </p:spPr>
      </p:pic>
      <p:sp>
        <p:nvSpPr>
          <p:cNvPr id="16" name="Rundad rektangulär 9">
            <a:extLst>
              <a:ext uri="{FF2B5EF4-FFF2-40B4-BE49-F238E27FC236}">
                <a16:creationId xmlns:a16="http://schemas.microsoft.com/office/drawing/2014/main" id="{F88CB79E-56D1-4CDB-BCA8-5DF1AD8B5C63}"/>
              </a:ext>
            </a:extLst>
          </p:cNvPr>
          <p:cNvSpPr/>
          <p:nvPr/>
        </p:nvSpPr>
        <p:spPr>
          <a:xfrm>
            <a:off x="6277071" y="2743645"/>
            <a:ext cx="2135721" cy="1035794"/>
          </a:xfrm>
          <a:prstGeom prst="wedgeRoundRectCallout">
            <a:avLst>
              <a:gd name="adj1" fmla="val -62545"/>
              <a:gd name="adj2" fmla="val -31550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Settings are done by the admin on one machine. </a:t>
            </a:r>
            <a:b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subsequent users who select the same site will </a:t>
            </a:r>
            <a:b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the same lists and settings.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5D9266-8626-43B3-8D7B-1C54BF567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96" y="890278"/>
            <a:ext cx="1657143" cy="895238"/>
          </a:xfrm>
          <a:prstGeom prst="rect">
            <a:avLst/>
          </a:prstGeom>
        </p:spPr>
      </p:pic>
      <p:sp>
        <p:nvSpPr>
          <p:cNvPr id="14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Configure dialog in Outlook Main Screen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1536396-57AE-460A-B9BB-E50F9048D9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9942" y="5987440"/>
            <a:ext cx="11292114" cy="36981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1800" b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b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Defines the connection between  Outlook and SharePoint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024B37-7826-4A28-9812-8C3934282DFA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5E684D0-11CC-46D6-90CF-0FE2B9326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62" y="901874"/>
            <a:ext cx="7696010" cy="5060515"/>
          </a:xfrm>
          <a:prstGeom prst="rect">
            <a:avLst/>
          </a:prstGeom>
        </p:spPr>
      </p:pic>
      <p:sp>
        <p:nvSpPr>
          <p:cNvPr id="16" name="Rundad rektangulär 12">
            <a:extLst>
              <a:ext uri="{FF2B5EF4-FFF2-40B4-BE49-F238E27FC236}">
                <a16:creationId xmlns:a16="http://schemas.microsoft.com/office/drawing/2014/main" id="{A25C3CC6-658B-45FB-98F1-31099CCFC595}"/>
              </a:ext>
            </a:extLst>
          </p:cNvPr>
          <p:cNvSpPr/>
          <p:nvPr/>
        </p:nvSpPr>
        <p:spPr>
          <a:xfrm>
            <a:off x="3464141" y="3646911"/>
            <a:ext cx="2014031" cy="1090117"/>
          </a:xfrm>
          <a:prstGeom prst="wedgeRoundRectCallout">
            <a:avLst>
              <a:gd name="adj1" fmla="val 32507"/>
              <a:gd name="adj2" fmla="val -195344"/>
              <a:gd name="adj3" fmla="val 16667"/>
            </a:avLst>
          </a:prstGeom>
          <a:solidFill>
            <a:schemeClr val="bg1"/>
          </a:solidFill>
          <a:ln w="9525">
            <a:solidFill>
              <a:srgbClr val="8387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which of the lists on the SharePoint site that should be used with </a:t>
            </a:r>
            <a:r>
              <a:rPr lang="en-US" sz="1050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Several lists can be used.</a:t>
            </a:r>
          </a:p>
        </p:txBody>
      </p:sp>
      <p:sp>
        <p:nvSpPr>
          <p:cNvPr id="18" name="Rundad rektangulär 12">
            <a:extLst>
              <a:ext uri="{FF2B5EF4-FFF2-40B4-BE49-F238E27FC236}">
                <a16:creationId xmlns:a16="http://schemas.microsoft.com/office/drawing/2014/main" id="{61AAC978-1B4F-4386-9D5D-01BA25A5BAAB}"/>
              </a:ext>
            </a:extLst>
          </p:cNvPr>
          <p:cNvSpPr/>
          <p:nvPr/>
        </p:nvSpPr>
        <p:spPr>
          <a:xfrm>
            <a:off x="6175326" y="1516047"/>
            <a:ext cx="3588297" cy="779604"/>
          </a:xfrm>
          <a:prstGeom prst="wedgeRoundRectCallout">
            <a:avLst>
              <a:gd name="adj1" fmla="val -23936"/>
              <a:gd name="adj2" fmla="val 59072"/>
              <a:gd name="adj3" fmla="val 16667"/>
            </a:avLst>
          </a:prstGeom>
          <a:solidFill>
            <a:schemeClr val="bg1"/>
          </a:solidFill>
          <a:ln w="9525">
            <a:solidFill>
              <a:srgbClr val="8387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where the different e-mail parts should be entered in the SharePoint list items. The dropdowns will be populated with the columns in the selected SharePoint list.</a:t>
            </a:r>
          </a:p>
        </p:txBody>
      </p:sp>
      <p:sp>
        <p:nvSpPr>
          <p:cNvPr id="14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Configure dialog in Outlook List Settings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3EA10-48AD-4BED-9A9E-76B1CBD24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85" y="887036"/>
            <a:ext cx="7368222" cy="536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CC176-780D-401A-B596-7BBB885E3683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id="{F4EFA5F8-6BB8-49CD-BE5C-DB86D22B7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151" y="914934"/>
            <a:ext cx="7335855" cy="146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undad rektangulär 15">
            <a:extLst>
              <a:ext uri="{FF2B5EF4-FFF2-40B4-BE49-F238E27FC236}">
                <a16:creationId xmlns:a16="http://schemas.microsoft.com/office/drawing/2014/main" id="{C286EDF8-4620-40B0-AE6E-CD2517BFFF63}"/>
              </a:ext>
            </a:extLst>
          </p:cNvPr>
          <p:cNvSpPr/>
          <p:nvPr/>
        </p:nvSpPr>
        <p:spPr>
          <a:xfrm>
            <a:off x="7411817" y="2251075"/>
            <a:ext cx="2170590" cy="1244600"/>
          </a:xfrm>
          <a:prstGeom prst="wedgeRoundRectCallout">
            <a:avLst>
              <a:gd name="adj1" fmla="val -126652"/>
              <a:gd name="adj2" fmla="val -58422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use several SharePoint lists with </a:t>
            </a:r>
            <a:r>
              <a:rPr lang="en-US" sz="1050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Converter, </a:t>
            </a: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may easily distribute converted e-mails and new tickets to different SharePoint lists. </a:t>
            </a:r>
          </a:p>
        </p:txBody>
      </p:sp>
      <p:sp>
        <p:nvSpPr>
          <p:cNvPr id="18" name="Rundad rektangulär 14">
            <a:extLst>
              <a:ext uri="{FF2B5EF4-FFF2-40B4-BE49-F238E27FC236}">
                <a16:creationId xmlns:a16="http://schemas.microsoft.com/office/drawing/2014/main" id="{B0F03D46-D3EF-46E5-B484-7DBFEE19FBF5}"/>
              </a:ext>
            </a:extLst>
          </p:cNvPr>
          <p:cNvSpPr/>
          <p:nvPr/>
        </p:nvSpPr>
        <p:spPr>
          <a:xfrm>
            <a:off x="3632544" y="2639621"/>
            <a:ext cx="1890148" cy="856053"/>
          </a:xfrm>
          <a:prstGeom prst="wedgeRoundRectCallout">
            <a:avLst>
              <a:gd name="adj1" fmla="val -4757"/>
              <a:gd name="adj2" fmla="val -125589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”Convert” if you want to convert an e-mail into a ticket manually. </a:t>
            </a:r>
          </a:p>
        </p:txBody>
      </p:sp>
      <p:sp>
        <p:nvSpPr>
          <p:cNvPr id="15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– 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newticket from e-mail</a:t>
            </a: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BFCAB-CF6D-45CF-9BA8-D4FFB3EE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F2A9E7-DE23-4CA2-B2F3-763D884C3F12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E249EC-036A-4C3E-AB31-5CD0868BF6BB}"/>
              </a:ext>
            </a:extLst>
          </p:cNvPr>
          <p:cNvSpPr txBox="1"/>
          <p:nvPr/>
        </p:nvSpPr>
        <p:spPr>
          <a:xfrm>
            <a:off x="449942" y="6357256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6DD40EA-B97B-41DC-A83B-01CABB3D7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185" y="858816"/>
            <a:ext cx="7451184" cy="53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E84310-DE76-433E-9329-74DAC00BEF3E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9033BB5A-5F78-4DEF-B885-FD7521B18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07" y="2078212"/>
            <a:ext cx="588486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undad rektangulär 17">
            <a:extLst>
              <a:ext uri="{FF2B5EF4-FFF2-40B4-BE49-F238E27FC236}">
                <a16:creationId xmlns:a16="http://schemas.microsoft.com/office/drawing/2014/main" id="{E84FFDEA-A8AF-4CEF-A717-27743FF252A2}"/>
              </a:ext>
            </a:extLst>
          </p:cNvPr>
          <p:cNvSpPr/>
          <p:nvPr/>
        </p:nvSpPr>
        <p:spPr>
          <a:xfrm>
            <a:off x="4822518" y="5285984"/>
            <a:ext cx="3206662" cy="764087"/>
          </a:xfrm>
          <a:prstGeom prst="wedgeRoundRectCallout">
            <a:avLst>
              <a:gd name="adj1" fmla="val -29860"/>
              <a:gd name="adj2" fmla="val -221355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caller is in your Contacts or Global Address List, you can pick her/him from there. The details will be automatically entered into the ticket.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6E9AE84-E84F-4148-9F24-A6BCFABE9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25663"/>
            <a:ext cx="1333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7053A2-CF04-4E31-8A88-91F1AF378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4" y="1376474"/>
            <a:ext cx="1213966" cy="634890"/>
          </a:xfrm>
          <a:prstGeom prst="rect">
            <a:avLst/>
          </a:prstGeom>
        </p:spPr>
      </p:pic>
      <p:sp>
        <p:nvSpPr>
          <p:cNvPr id="19" name="Rundad rektangulär 12">
            <a:extLst>
              <a:ext uri="{FF2B5EF4-FFF2-40B4-BE49-F238E27FC236}">
                <a16:creationId xmlns:a16="http://schemas.microsoft.com/office/drawing/2014/main" id="{58759A0B-66FB-4A4C-ABA8-1235E276A7AE}"/>
              </a:ext>
            </a:extLst>
          </p:cNvPr>
          <p:cNvSpPr/>
          <p:nvPr/>
        </p:nvSpPr>
        <p:spPr>
          <a:xfrm>
            <a:off x="1728719" y="2696394"/>
            <a:ext cx="2267080" cy="1420168"/>
          </a:xfrm>
          <a:prstGeom prst="wedgeRoundRectCallout">
            <a:avLst>
              <a:gd name="adj1" fmla="val 78169"/>
              <a:gd name="adj2" fmla="val -128937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Use ”Blank ticket” when information from a telephone report needs to be entered into a ticket ‒ or just when you wish to publish something to SharePoint without leaving Outlook. </a:t>
            </a:r>
          </a:p>
        </p:txBody>
      </p:sp>
      <p:sp>
        <p:nvSpPr>
          <p:cNvPr id="14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</a:t>
            </a:r>
            <a:r>
              <a:rPr lang="sv-SE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Blank ticket Pick caller from Contacts or GAL</a:t>
            </a:r>
          </a:p>
        </p:txBody>
      </p:sp>
    </p:spTree>
    <p:extLst>
      <p:ext uri="{BB962C8B-B14F-4D97-AF65-F5344CB8AC3E}">
        <p14:creationId xmlns:p14="http://schemas.microsoft.com/office/powerpoint/2010/main" val="331597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18513E-6F2A-4E9F-8AC3-D9B53D56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68" y="0"/>
            <a:ext cx="1963463" cy="5242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E7A0F-E5BF-4062-82C0-BD744032EAB6}"/>
              </a:ext>
            </a:extLst>
          </p:cNvPr>
          <p:cNvCxnSpPr/>
          <p:nvPr/>
        </p:nvCxnSpPr>
        <p:spPr>
          <a:xfrm>
            <a:off x="449942" y="6357256"/>
            <a:ext cx="11292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D9181-ED9A-4AFE-B5D0-FCD1CDCEFD3E}"/>
              </a:ext>
            </a:extLst>
          </p:cNvPr>
          <p:cNvSpPr/>
          <p:nvPr/>
        </p:nvSpPr>
        <p:spPr>
          <a:xfrm>
            <a:off x="449942" y="6357256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www.bizsolutions365.com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695EB3-BCC0-4AD5-8455-822E1EA38644}"/>
              </a:ext>
            </a:extLst>
          </p:cNvPr>
          <p:cNvSpPr txBox="1"/>
          <p:nvPr/>
        </p:nvSpPr>
        <p:spPr>
          <a:xfrm>
            <a:off x="6095999" y="6388033"/>
            <a:ext cx="580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E-mail Converter supports Office 2010 and SharePoint 2010 above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CD60421-8784-40E4-9220-1E52B9016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34" y="889675"/>
            <a:ext cx="4680663" cy="53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ndad rektangulär 13">
            <a:extLst>
              <a:ext uri="{FF2B5EF4-FFF2-40B4-BE49-F238E27FC236}">
                <a16:creationId xmlns:a16="http://schemas.microsoft.com/office/drawing/2014/main" id="{008AA9FD-121E-4632-876C-24CD6F75CEE5}"/>
              </a:ext>
            </a:extLst>
          </p:cNvPr>
          <p:cNvSpPr/>
          <p:nvPr/>
        </p:nvSpPr>
        <p:spPr>
          <a:xfrm>
            <a:off x="8697579" y="1896300"/>
            <a:ext cx="1811751" cy="1130195"/>
          </a:xfrm>
          <a:prstGeom prst="wedgeRoundRectCallout">
            <a:avLst>
              <a:gd name="adj1" fmla="val -81509"/>
              <a:gd name="adj2" fmla="val 15789"/>
              <a:gd name="adj3" fmla="val 16667"/>
            </a:avLst>
          </a:prstGeom>
          <a:solidFill>
            <a:schemeClr val="bg1"/>
          </a:solidFill>
          <a:ln w="9525">
            <a:solidFill>
              <a:srgbClr val="8387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ticket is automatically filled out with the information from the e-mail, according to the configuration. </a:t>
            </a:r>
          </a:p>
        </p:txBody>
      </p:sp>
      <p:sp>
        <p:nvSpPr>
          <p:cNvPr id="10" name="Rundad rektangulär 12">
            <a:extLst>
              <a:ext uri="{FF2B5EF4-FFF2-40B4-BE49-F238E27FC236}">
                <a16:creationId xmlns:a16="http://schemas.microsoft.com/office/drawing/2014/main" id="{014D6C7E-9864-464A-BC53-E5EA1BD3F5F9}"/>
              </a:ext>
            </a:extLst>
          </p:cNvPr>
          <p:cNvSpPr/>
          <p:nvPr/>
        </p:nvSpPr>
        <p:spPr>
          <a:xfrm>
            <a:off x="8848725" y="3876805"/>
            <a:ext cx="1687925" cy="996464"/>
          </a:xfrm>
          <a:prstGeom prst="wedgeRoundRectCallout">
            <a:avLst>
              <a:gd name="adj1" fmla="val -75408"/>
              <a:gd name="adj2" fmla="val -19932"/>
              <a:gd name="adj3" fmla="val 16667"/>
            </a:avLst>
          </a:prstGeom>
          <a:solidFill>
            <a:schemeClr val="bg1"/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</a:t>
            </a:r>
            <a:r>
              <a:rPr lang="en-US" sz="1050" dirty="0">
                <a:solidFill>
                  <a:srgbClr val="033B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 with all SharePoint lists, so you can customize the list to suit your organization.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544F3D-8D33-4D02-A9B4-1C51BD39425A}"/>
              </a:ext>
            </a:extLst>
          </p:cNvPr>
          <p:cNvCxnSpPr/>
          <p:nvPr/>
        </p:nvCxnSpPr>
        <p:spPr>
          <a:xfrm flipV="1">
            <a:off x="238125" y="6400800"/>
            <a:ext cx="86106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9">
            <a:extLst>
              <a:ext uri="{FF2B5EF4-FFF2-40B4-BE49-F238E27FC236}">
                <a16:creationId xmlns:a16="http://schemas.microsoft.com/office/drawing/2014/main" id="{B015EADD-8692-4DD4-9EAD-3CBC8CFB206A}"/>
              </a:ext>
            </a:extLst>
          </p:cNvPr>
          <p:cNvSpPr txBox="1"/>
          <p:nvPr/>
        </p:nvSpPr>
        <p:spPr>
          <a:xfrm>
            <a:off x="1478071" y="508420"/>
            <a:ext cx="943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v-SE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 Converter – E-mail has been converted into a ticket</a:t>
            </a:r>
            <a:endParaRPr lang="sv-SE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939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1075</Words>
  <Application>Microsoft Office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1_Office Theme</vt:lpstr>
      <vt:lpstr>E-mail Converter converts Outlook e-mails to SharePoint list items    E-mail Converter creates SharePoint list items from Outlook</vt:lpstr>
      <vt:lpstr>PowerPoint Presentation</vt:lpstr>
      <vt:lpstr>PowerPoint Presentation</vt:lpstr>
      <vt:lpstr>PowerPoint Presentation</vt:lpstr>
      <vt:lpstr>PowerPoint Presentation</vt:lpstr>
      <vt:lpstr> Defines the connection between  Outlook and SharePoint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Laptop F2</dc:creator>
  <cp:lastModifiedBy>Laptop F2</cp:lastModifiedBy>
  <cp:revision>58</cp:revision>
  <dcterms:created xsi:type="dcterms:W3CDTF">2019-09-12T13:02:14Z</dcterms:created>
  <dcterms:modified xsi:type="dcterms:W3CDTF">2019-09-20T12:01:19Z</dcterms:modified>
</cp:coreProperties>
</file>